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6" r:id="rId5"/>
    <p:sldId id="292" r:id="rId6"/>
    <p:sldId id="293" r:id="rId7"/>
    <p:sldId id="272" r:id="rId8"/>
    <p:sldId id="278" r:id="rId9"/>
    <p:sldId id="286" r:id="rId10"/>
    <p:sldId id="280" r:id="rId11"/>
    <p:sldId id="281" r:id="rId12"/>
    <p:sldId id="282" r:id="rId13"/>
    <p:sldId id="283" r:id="rId14"/>
    <p:sldId id="288" r:id="rId15"/>
    <p:sldId id="289" r:id="rId16"/>
    <p:sldId id="290" r:id="rId17"/>
    <p:sldId id="291" r:id="rId18"/>
    <p:sldId id="294"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kram Mukhija" initials="VM"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FB3"/>
    <a:srgbClr val="BFBFBF"/>
    <a:srgbClr val="78BE20"/>
    <a:srgbClr val="676767"/>
    <a:srgbClr val="2F5597"/>
    <a:srgbClr val="5C5C5C"/>
    <a:srgbClr val="FFFFFF"/>
    <a:srgbClr val="FCF5D0"/>
    <a:srgbClr val="002060"/>
    <a:srgbClr val="3021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65418" autoAdjust="0"/>
  </p:normalViewPr>
  <p:slideViewPr>
    <p:cSldViewPr>
      <p:cViewPr varScale="1">
        <p:scale>
          <a:sx n="56" d="100"/>
          <a:sy n="56" d="100"/>
        </p:scale>
        <p:origin x="2298" y="4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7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9074"/>
          </a:xfrm>
          <a:prstGeom prst="rect">
            <a:avLst/>
          </a:prstGeom>
        </p:spPr>
        <p:txBody>
          <a:bodyPr vert="horz" lIns="89730" tIns="44865" rIns="89730" bIns="44865"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59074"/>
          </a:xfrm>
          <a:prstGeom prst="rect">
            <a:avLst/>
          </a:prstGeom>
        </p:spPr>
        <p:txBody>
          <a:bodyPr vert="horz" lIns="89730" tIns="44865" rIns="89730" bIns="44865" rtlCol="0"/>
          <a:lstStyle>
            <a:lvl1pPr algn="r">
              <a:defRPr sz="1200"/>
            </a:lvl1pPr>
          </a:lstStyle>
          <a:p>
            <a:fld id="{FB679149-1810-4363-92F9-686F456C425B}" type="datetimeFigureOut">
              <a:rPr lang="en-US" smtClean="0"/>
              <a:t>5/23/2018</a:t>
            </a:fld>
            <a:endParaRPr lang="en-US"/>
          </a:p>
        </p:txBody>
      </p:sp>
      <p:sp>
        <p:nvSpPr>
          <p:cNvPr id="4" name="Footer Placeholder 3"/>
          <p:cNvSpPr>
            <a:spLocks noGrp="1"/>
          </p:cNvSpPr>
          <p:nvPr>
            <p:ph type="ftr" sz="quarter" idx="2"/>
          </p:nvPr>
        </p:nvSpPr>
        <p:spPr>
          <a:xfrm>
            <a:off x="1" y="8684927"/>
            <a:ext cx="2972421" cy="459074"/>
          </a:xfrm>
          <a:prstGeom prst="rect">
            <a:avLst/>
          </a:prstGeom>
        </p:spPr>
        <p:txBody>
          <a:bodyPr vert="horz" lIns="89730" tIns="44865" rIns="89730" bIns="44865"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684927"/>
            <a:ext cx="2972421" cy="459074"/>
          </a:xfrm>
          <a:prstGeom prst="rect">
            <a:avLst/>
          </a:prstGeom>
        </p:spPr>
        <p:txBody>
          <a:bodyPr vert="horz" lIns="89730" tIns="44865" rIns="89730" bIns="44865" rtlCol="0" anchor="b"/>
          <a:lstStyle>
            <a:lvl1pPr algn="r">
              <a:defRPr sz="1200"/>
            </a:lvl1pPr>
          </a:lstStyle>
          <a:p>
            <a:fld id="{EA960EFB-5A30-4A68-96DC-BBE7BE31103B}" type="slidenum">
              <a:rPr lang="en-US" smtClean="0"/>
              <a:t>‹#›</a:t>
            </a:fld>
            <a:endParaRPr lang="en-US"/>
          </a:p>
        </p:txBody>
      </p:sp>
    </p:spTree>
    <p:extLst>
      <p:ext uri="{BB962C8B-B14F-4D97-AF65-F5344CB8AC3E}">
        <p14:creationId xmlns:p14="http://schemas.microsoft.com/office/powerpoint/2010/main" val="4235226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0711" tIns="45358" rIns="90711" bIns="45358" rtlCol="0"/>
          <a:lstStyle>
            <a:lvl1pPr algn="l">
              <a:defRPr sz="1200"/>
            </a:lvl1pPr>
          </a:lstStyle>
          <a:p>
            <a:endParaRPr lang="en-US"/>
          </a:p>
        </p:txBody>
      </p:sp>
      <p:sp>
        <p:nvSpPr>
          <p:cNvPr id="3" name="Date Placeholder 2"/>
          <p:cNvSpPr>
            <a:spLocks noGrp="1"/>
          </p:cNvSpPr>
          <p:nvPr>
            <p:ph type="dt" idx="1"/>
          </p:nvPr>
        </p:nvSpPr>
        <p:spPr>
          <a:xfrm>
            <a:off x="3884615" y="0"/>
            <a:ext cx="2971800" cy="458788"/>
          </a:xfrm>
          <a:prstGeom prst="rect">
            <a:avLst/>
          </a:prstGeom>
        </p:spPr>
        <p:txBody>
          <a:bodyPr vert="horz" lIns="90711" tIns="45358" rIns="90711" bIns="45358" rtlCol="0"/>
          <a:lstStyle>
            <a:lvl1pPr algn="r">
              <a:defRPr sz="1200"/>
            </a:lvl1pPr>
          </a:lstStyle>
          <a:p>
            <a:fld id="{21B0A150-DF72-4EE5-A614-1C04A51022F0}" type="datetimeFigureOut">
              <a:rPr lang="en-US" smtClean="0"/>
              <a:t>5/23/2018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0711" tIns="45358" rIns="90711" bIns="4535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0711" tIns="45358" rIns="90711" bIns="453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8"/>
            <a:ext cx="2971800" cy="458787"/>
          </a:xfrm>
          <a:prstGeom prst="rect">
            <a:avLst/>
          </a:prstGeom>
        </p:spPr>
        <p:txBody>
          <a:bodyPr vert="horz" lIns="90711" tIns="45358" rIns="90711" bIns="45358"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685218"/>
            <a:ext cx="2971800" cy="458787"/>
          </a:xfrm>
          <a:prstGeom prst="rect">
            <a:avLst/>
          </a:prstGeom>
        </p:spPr>
        <p:txBody>
          <a:bodyPr vert="horz" lIns="90711" tIns="45358" rIns="90711" bIns="45358" rtlCol="0" anchor="b"/>
          <a:lstStyle>
            <a:lvl1pPr algn="r">
              <a:defRPr sz="1200"/>
            </a:lvl1pPr>
          </a:lstStyle>
          <a:p>
            <a:fld id="{82EAE727-F133-4E6C-8B76-612371998BAF}" type="slidenum">
              <a:rPr lang="en-US" smtClean="0"/>
              <a:t>‹#›</a:t>
            </a:fld>
            <a:endParaRPr lang="en-US"/>
          </a:p>
        </p:txBody>
      </p:sp>
    </p:spTree>
    <p:extLst>
      <p:ext uri="{BB962C8B-B14F-4D97-AF65-F5344CB8AC3E}">
        <p14:creationId xmlns:p14="http://schemas.microsoft.com/office/powerpoint/2010/main" val="2499301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a:t>
            </a:fld>
            <a:endParaRPr lang="en-US"/>
          </a:p>
        </p:txBody>
      </p:sp>
    </p:spTree>
    <p:extLst>
      <p:ext uri="{BB962C8B-B14F-4D97-AF65-F5344CB8AC3E}">
        <p14:creationId xmlns:p14="http://schemas.microsoft.com/office/powerpoint/2010/main" val="3955831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82EAE727-F133-4E6C-8B76-612371998BAF}" type="slidenum">
              <a:rPr lang="en-US" smtClean="0"/>
              <a:t>10</a:t>
            </a:fld>
            <a:endParaRPr lang="en-US"/>
          </a:p>
        </p:txBody>
      </p:sp>
    </p:spTree>
    <p:extLst>
      <p:ext uri="{BB962C8B-B14F-4D97-AF65-F5344CB8AC3E}">
        <p14:creationId xmlns:p14="http://schemas.microsoft.com/office/powerpoint/2010/main" val="1411372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11</a:t>
            </a:fld>
            <a:endParaRPr lang="en-US"/>
          </a:p>
        </p:txBody>
      </p:sp>
    </p:spTree>
    <p:extLst>
      <p:ext uri="{BB962C8B-B14F-4D97-AF65-F5344CB8AC3E}">
        <p14:creationId xmlns:p14="http://schemas.microsoft.com/office/powerpoint/2010/main" val="4125481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12</a:t>
            </a:fld>
            <a:endParaRPr lang="en-US"/>
          </a:p>
        </p:txBody>
      </p:sp>
    </p:spTree>
    <p:extLst>
      <p:ext uri="{BB962C8B-B14F-4D97-AF65-F5344CB8AC3E}">
        <p14:creationId xmlns:p14="http://schemas.microsoft.com/office/powerpoint/2010/main" val="2843976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13</a:t>
            </a:fld>
            <a:endParaRPr lang="en-US"/>
          </a:p>
        </p:txBody>
      </p:sp>
    </p:spTree>
    <p:extLst>
      <p:ext uri="{BB962C8B-B14F-4D97-AF65-F5344CB8AC3E}">
        <p14:creationId xmlns:p14="http://schemas.microsoft.com/office/powerpoint/2010/main" val="459211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14</a:t>
            </a:fld>
            <a:endParaRPr lang="en-US"/>
          </a:p>
        </p:txBody>
      </p:sp>
    </p:spTree>
    <p:extLst>
      <p:ext uri="{BB962C8B-B14F-4D97-AF65-F5344CB8AC3E}">
        <p14:creationId xmlns:p14="http://schemas.microsoft.com/office/powerpoint/2010/main" val="2666590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15</a:t>
            </a:fld>
            <a:endParaRPr lang="en-US"/>
          </a:p>
        </p:txBody>
      </p:sp>
    </p:spTree>
    <p:extLst>
      <p:ext uri="{BB962C8B-B14F-4D97-AF65-F5344CB8AC3E}">
        <p14:creationId xmlns:p14="http://schemas.microsoft.com/office/powerpoint/2010/main" val="3332369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16</a:t>
            </a:fld>
            <a:endParaRPr lang="en-US"/>
          </a:p>
        </p:txBody>
      </p:sp>
    </p:spTree>
    <p:extLst>
      <p:ext uri="{BB962C8B-B14F-4D97-AF65-F5344CB8AC3E}">
        <p14:creationId xmlns:p14="http://schemas.microsoft.com/office/powerpoint/2010/main" val="219071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2</a:t>
            </a:fld>
            <a:endParaRPr lang="en-US"/>
          </a:p>
        </p:txBody>
      </p:sp>
    </p:spTree>
    <p:extLst>
      <p:ext uri="{BB962C8B-B14F-4D97-AF65-F5344CB8AC3E}">
        <p14:creationId xmlns:p14="http://schemas.microsoft.com/office/powerpoint/2010/main" val="234497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2EAE727-F133-4E6C-8B76-612371998BAF}" type="slidenum">
              <a:rPr lang="en-US" smtClean="0"/>
              <a:t>3</a:t>
            </a:fld>
            <a:endParaRPr lang="en-US"/>
          </a:p>
        </p:txBody>
      </p:sp>
    </p:spTree>
    <p:extLst>
      <p:ext uri="{BB962C8B-B14F-4D97-AF65-F5344CB8AC3E}">
        <p14:creationId xmlns:p14="http://schemas.microsoft.com/office/powerpoint/2010/main" val="147796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82EAE727-F133-4E6C-8B76-612371998BAF}" type="slidenum">
              <a:rPr lang="en-US" smtClean="0"/>
              <a:t>4</a:t>
            </a:fld>
            <a:endParaRPr lang="en-US"/>
          </a:p>
        </p:txBody>
      </p:sp>
    </p:spTree>
    <p:extLst>
      <p:ext uri="{BB962C8B-B14F-4D97-AF65-F5344CB8AC3E}">
        <p14:creationId xmlns:p14="http://schemas.microsoft.com/office/powerpoint/2010/main" val="297829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i="1" dirty="0"/>
          </a:p>
        </p:txBody>
      </p:sp>
      <p:sp>
        <p:nvSpPr>
          <p:cNvPr id="4" name="Slide Number Placeholder 3"/>
          <p:cNvSpPr>
            <a:spLocks noGrp="1"/>
          </p:cNvSpPr>
          <p:nvPr>
            <p:ph type="sldNum" sz="quarter" idx="10"/>
          </p:nvPr>
        </p:nvSpPr>
        <p:spPr/>
        <p:txBody>
          <a:bodyPr/>
          <a:lstStyle/>
          <a:p>
            <a:fld id="{82EAE727-F133-4E6C-8B76-612371998BAF}" type="slidenum">
              <a:rPr lang="en-US" smtClean="0"/>
              <a:t>5</a:t>
            </a:fld>
            <a:endParaRPr lang="en-US"/>
          </a:p>
        </p:txBody>
      </p:sp>
    </p:spTree>
    <p:extLst>
      <p:ext uri="{BB962C8B-B14F-4D97-AF65-F5344CB8AC3E}">
        <p14:creationId xmlns:p14="http://schemas.microsoft.com/office/powerpoint/2010/main" val="1639808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82EAE727-F133-4E6C-8B76-612371998BAF}" type="slidenum">
              <a:rPr lang="en-US" smtClean="0"/>
              <a:t>6</a:t>
            </a:fld>
            <a:endParaRPr lang="en-US"/>
          </a:p>
        </p:txBody>
      </p:sp>
    </p:spTree>
    <p:extLst>
      <p:ext uri="{BB962C8B-B14F-4D97-AF65-F5344CB8AC3E}">
        <p14:creationId xmlns:p14="http://schemas.microsoft.com/office/powerpoint/2010/main" val="1066379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82EAE727-F133-4E6C-8B76-612371998BAF}" type="slidenum">
              <a:rPr lang="en-US" smtClean="0"/>
              <a:t>7</a:t>
            </a:fld>
            <a:endParaRPr lang="en-US"/>
          </a:p>
        </p:txBody>
      </p:sp>
    </p:spTree>
    <p:extLst>
      <p:ext uri="{BB962C8B-B14F-4D97-AF65-F5344CB8AC3E}">
        <p14:creationId xmlns:p14="http://schemas.microsoft.com/office/powerpoint/2010/main" val="2701926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i="1" dirty="0"/>
          </a:p>
        </p:txBody>
      </p:sp>
      <p:sp>
        <p:nvSpPr>
          <p:cNvPr id="4" name="Slide Number Placeholder 3"/>
          <p:cNvSpPr>
            <a:spLocks noGrp="1"/>
          </p:cNvSpPr>
          <p:nvPr>
            <p:ph type="sldNum" sz="quarter" idx="10"/>
          </p:nvPr>
        </p:nvSpPr>
        <p:spPr/>
        <p:txBody>
          <a:bodyPr/>
          <a:lstStyle/>
          <a:p>
            <a:fld id="{82EAE727-F133-4E6C-8B76-612371998BAF}" type="slidenum">
              <a:rPr lang="en-US" smtClean="0"/>
              <a:t>8</a:t>
            </a:fld>
            <a:endParaRPr lang="en-US"/>
          </a:p>
        </p:txBody>
      </p:sp>
    </p:spTree>
    <p:extLst>
      <p:ext uri="{BB962C8B-B14F-4D97-AF65-F5344CB8AC3E}">
        <p14:creationId xmlns:p14="http://schemas.microsoft.com/office/powerpoint/2010/main" val="434658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i="1" dirty="0"/>
          </a:p>
        </p:txBody>
      </p:sp>
      <p:sp>
        <p:nvSpPr>
          <p:cNvPr id="4" name="Slide Number Placeholder 3"/>
          <p:cNvSpPr>
            <a:spLocks noGrp="1"/>
          </p:cNvSpPr>
          <p:nvPr>
            <p:ph type="sldNum" sz="quarter" idx="10"/>
          </p:nvPr>
        </p:nvSpPr>
        <p:spPr/>
        <p:txBody>
          <a:bodyPr/>
          <a:lstStyle/>
          <a:p>
            <a:fld id="{82EAE727-F133-4E6C-8B76-612371998BAF}" type="slidenum">
              <a:rPr lang="en-US" smtClean="0"/>
              <a:t>9</a:t>
            </a:fld>
            <a:endParaRPr lang="en-US"/>
          </a:p>
        </p:txBody>
      </p:sp>
    </p:spTree>
    <p:extLst>
      <p:ext uri="{BB962C8B-B14F-4D97-AF65-F5344CB8AC3E}">
        <p14:creationId xmlns:p14="http://schemas.microsoft.com/office/powerpoint/2010/main" val="3370339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3B0986-C890-40D0-8366-DF21B7317A51}"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121718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B0986-C890-40D0-8366-DF21B7317A51}"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1483827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B0986-C890-40D0-8366-DF21B7317A51}"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125461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B0986-C890-40D0-8366-DF21B7317A51}"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394016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B0986-C890-40D0-8366-DF21B7317A51}"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150997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3B0986-C890-40D0-8366-DF21B7317A51}"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338270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B0986-C890-40D0-8366-DF21B7317A51}"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220055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3B0986-C890-40D0-8366-DF21B7317A51}"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254910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B0986-C890-40D0-8366-DF21B7317A51}"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186455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B0986-C890-40D0-8366-DF21B7317A51}"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129099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B0986-C890-40D0-8366-DF21B7317A51}"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2A625-065C-4121-81C6-AB786D0B5500}" type="slidenum">
              <a:rPr lang="en-US" smtClean="0"/>
              <a:t>‹#›</a:t>
            </a:fld>
            <a:endParaRPr lang="en-US"/>
          </a:p>
        </p:txBody>
      </p:sp>
    </p:spTree>
    <p:extLst>
      <p:ext uri="{BB962C8B-B14F-4D97-AF65-F5344CB8AC3E}">
        <p14:creationId xmlns:p14="http://schemas.microsoft.com/office/powerpoint/2010/main" val="354034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B0986-C890-40D0-8366-DF21B7317A51}" type="datetimeFigureOut">
              <a:rPr lang="en-US" smtClean="0"/>
              <a:t>5/23/2018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2A625-065C-4121-81C6-AB786D0B5500}" type="slidenum">
              <a:rPr lang="en-US" smtClean="0"/>
              <a:t>‹#›</a:t>
            </a:fld>
            <a:endParaRPr lang="en-US"/>
          </a:p>
        </p:txBody>
      </p:sp>
    </p:spTree>
    <p:extLst>
      <p:ext uri="{BB962C8B-B14F-4D97-AF65-F5344CB8AC3E}">
        <p14:creationId xmlns:p14="http://schemas.microsoft.com/office/powerpoint/2010/main" val="139739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ols.nyc.gov/schoolsear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FB3"/>
        </a:solidFill>
        <a:effectLst/>
      </p:bgPr>
    </p:bg>
    <p:spTree>
      <p:nvGrpSpPr>
        <p:cNvPr id="1" name=""/>
        <p:cNvGrpSpPr/>
        <p:nvPr/>
      </p:nvGrpSpPr>
      <p:grpSpPr>
        <a:xfrm>
          <a:off x="0" y="0"/>
          <a:ext cx="0" cy="0"/>
          <a:chOff x="0" y="0"/>
          <a:chExt cx="0" cy="0"/>
        </a:xfrm>
      </p:grpSpPr>
      <p:sp>
        <p:nvSpPr>
          <p:cNvPr id="10" name="Rounded Rectangle 9"/>
          <p:cNvSpPr/>
          <p:nvPr/>
        </p:nvSpPr>
        <p:spPr>
          <a:xfrm>
            <a:off x="228600" y="139745"/>
            <a:ext cx="8599534" cy="5880055"/>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5249" y="-849416"/>
            <a:ext cx="8126236" cy="6124754"/>
          </a:xfrm>
          <a:prstGeom prst="rect">
            <a:avLst/>
          </a:prstGeom>
          <a:noFill/>
        </p:spPr>
        <p:txBody>
          <a:bodyPr wrap="square" rtlCol="0" anchor="ctr" anchorCtr="1">
            <a:spAutoFit/>
          </a:bodyPr>
          <a:lstStyle/>
          <a:p>
            <a:pPr algn="ctr"/>
            <a:endParaRPr lang="en-US" sz="7200" b="1" dirty="0" smtClean="0">
              <a:solidFill>
                <a:schemeClr val="bg1"/>
              </a:solidFill>
              <a:latin typeface="Franklin Gothic Book" panose="020B0503020102020204" pitchFamily="34" charset="0"/>
            </a:endParaRPr>
          </a:p>
          <a:p>
            <a:pPr algn="ctr"/>
            <a:endParaRPr lang="en-US" sz="7200" b="1" dirty="0">
              <a:solidFill>
                <a:schemeClr val="bg1"/>
              </a:solidFill>
              <a:latin typeface="Franklin Gothic Book" panose="020B0503020102020204" pitchFamily="34" charset="0"/>
            </a:endParaRPr>
          </a:p>
          <a:p>
            <a:pPr algn="ctr"/>
            <a:r>
              <a:rPr lang="en-US" sz="7200" b="1" dirty="0" smtClean="0">
                <a:solidFill>
                  <a:schemeClr val="bg1"/>
                </a:solidFill>
                <a:latin typeface="Franklin Gothic Book" panose="020B0503020102020204" pitchFamily="34" charset="0"/>
              </a:rPr>
              <a:t>Introduction </a:t>
            </a:r>
            <a:r>
              <a:rPr lang="en-US" sz="7200" b="1" dirty="0">
                <a:solidFill>
                  <a:schemeClr val="bg1"/>
                </a:solidFill>
                <a:latin typeface="Franklin Gothic Book" panose="020B0503020102020204" pitchFamily="34" charset="0"/>
              </a:rPr>
              <a:t>to Middle School Admissions</a:t>
            </a:r>
            <a:br>
              <a:rPr lang="en-US" sz="7200" b="1" dirty="0">
                <a:solidFill>
                  <a:schemeClr val="bg1"/>
                </a:solidFill>
                <a:latin typeface="Franklin Gothic Book" panose="020B0503020102020204" pitchFamily="34" charset="0"/>
              </a:rPr>
            </a:br>
            <a:endParaRPr lang="en-US" sz="3200" b="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353836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1281026"/>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a:latin typeface="Franklin Gothic Book" panose="020B0503020102020204" pitchFamily="34" charset="0"/>
              </a:rPr>
              <a:t>How is my </a:t>
            </a:r>
            <a:r>
              <a:rPr lang="en-US" sz="3200" b="1" dirty="0" smtClean="0">
                <a:latin typeface="Franklin Gothic Book" panose="020B0503020102020204" pitchFamily="34" charset="0"/>
              </a:rPr>
              <a:t>match </a:t>
            </a:r>
            <a:r>
              <a:rPr lang="en-US" sz="3200" b="1" dirty="0">
                <a:latin typeface="Franklin Gothic Book" panose="020B0503020102020204" pitchFamily="34" charset="0"/>
              </a:rPr>
              <a:t>determined?</a:t>
            </a:r>
          </a:p>
        </p:txBody>
      </p:sp>
      <p:sp>
        <p:nvSpPr>
          <p:cNvPr id="3" name="Rectangle 2"/>
          <p:cNvSpPr/>
          <p:nvPr/>
        </p:nvSpPr>
        <p:spPr>
          <a:xfrm>
            <a:off x="14627" y="6612522"/>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
        <p:nvSpPr>
          <p:cNvPr id="9" name="TextBox 8"/>
          <p:cNvSpPr txBox="1"/>
          <p:nvPr/>
        </p:nvSpPr>
        <p:spPr>
          <a:xfrm>
            <a:off x="914400" y="1495390"/>
            <a:ext cx="2362200" cy="369332"/>
          </a:xfrm>
          <a:prstGeom prst="rect">
            <a:avLst/>
          </a:prstGeom>
          <a:solidFill>
            <a:srgbClr val="5C5C5C"/>
          </a:solidFill>
          <a:effectLst>
            <a:outerShdw blurRad="50800" dist="38100" dir="2700000" algn="tl" rotWithShape="0">
              <a:prstClr val="black">
                <a:alpha val="40000"/>
              </a:prstClr>
            </a:outerShdw>
          </a:effectLst>
        </p:spPr>
        <p:txBody>
          <a:bodyPr wrap="square" rtlCol="0">
            <a:spAutoFit/>
          </a:bodyPr>
          <a:lstStyle/>
          <a:p>
            <a:pPr algn="ctr"/>
            <a:r>
              <a:rPr lang="en-US" b="1" dirty="0" smtClean="0">
                <a:solidFill>
                  <a:schemeClr val="bg1"/>
                </a:solidFill>
                <a:latin typeface="Franklin Gothic Book" panose="020B0503020102020204" pitchFamily="34" charset="0"/>
              </a:rPr>
              <a:t>Student Factors</a:t>
            </a:r>
            <a:endParaRPr lang="en-US" dirty="0">
              <a:solidFill>
                <a:schemeClr val="bg1"/>
              </a:solidFill>
              <a:latin typeface="Franklin Gothic Book" panose="020B0503020102020204" pitchFamily="34" charset="0"/>
            </a:endParaRPr>
          </a:p>
        </p:txBody>
      </p:sp>
      <p:sp>
        <p:nvSpPr>
          <p:cNvPr id="11" name="Text Placeholder 21"/>
          <p:cNvSpPr txBox="1">
            <a:spLocks/>
          </p:cNvSpPr>
          <p:nvPr/>
        </p:nvSpPr>
        <p:spPr bwMode="auto">
          <a:xfrm>
            <a:off x="1065818" y="2073751"/>
            <a:ext cx="2081501" cy="549484"/>
          </a:xfrm>
          <a:prstGeom prst="rect">
            <a:avLst/>
          </a:prstGeom>
          <a:solidFill>
            <a:srgbClr val="00BFB3"/>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1800" dirty="0">
                <a:solidFill>
                  <a:schemeClr val="bg1"/>
                </a:solidFill>
                <a:latin typeface="Franklin Gothic Demi" panose="020B0703020102020204" pitchFamily="34" charset="0"/>
                <a:cs typeface="Arial"/>
              </a:rPr>
              <a:t>Choices on Application</a:t>
            </a:r>
          </a:p>
        </p:txBody>
      </p:sp>
      <p:sp>
        <p:nvSpPr>
          <p:cNvPr id="12" name="Rectangle 11"/>
          <p:cNvSpPr/>
          <p:nvPr/>
        </p:nvSpPr>
        <p:spPr>
          <a:xfrm>
            <a:off x="1068413" y="2622389"/>
            <a:ext cx="2078906" cy="1323439"/>
          </a:xfrm>
          <a:prstGeom prst="rect">
            <a:avLst/>
          </a:prstGeom>
          <a:solidFill>
            <a:srgbClr val="BFBFBF"/>
          </a:solidFill>
          <a:effectLst>
            <a:outerShdw blurRad="50800" dist="38100" dir="2700000" algn="tl" rotWithShape="0">
              <a:prstClr val="black">
                <a:alpha val="40000"/>
              </a:prstClr>
            </a:outerShdw>
          </a:effectLst>
        </p:spPr>
        <p:txBody>
          <a:bodyPr wrap="square">
            <a:spAutoFit/>
          </a:bodyPr>
          <a:lstStyle/>
          <a:p>
            <a:pPr algn="ctr"/>
            <a:r>
              <a:rPr lang="en-US" altLang="en-US" sz="1600" dirty="0" smtClean="0">
                <a:latin typeface="Franklin Gothic Demi" panose="020B0703020102020204" pitchFamily="34" charset="0"/>
                <a:ea typeface="ＭＳ Ｐゴシック" charset="-128"/>
                <a:cs typeface="Arial"/>
              </a:rPr>
              <a:t>The programs ranked on the application AND the order in which they are ranked.</a:t>
            </a:r>
          </a:p>
        </p:txBody>
      </p:sp>
      <p:sp>
        <p:nvSpPr>
          <p:cNvPr id="13" name="Text Placeholder 21"/>
          <p:cNvSpPr txBox="1">
            <a:spLocks/>
          </p:cNvSpPr>
          <p:nvPr/>
        </p:nvSpPr>
        <p:spPr bwMode="auto">
          <a:xfrm>
            <a:off x="1090431" y="4367481"/>
            <a:ext cx="2059935" cy="836805"/>
          </a:xfrm>
          <a:prstGeom prst="rect">
            <a:avLst/>
          </a:prstGeom>
          <a:solidFill>
            <a:srgbClr val="00BFB3"/>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1800" dirty="0" smtClean="0">
                <a:solidFill>
                  <a:schemeClr val="bg1"/>
                </a:solidFill>
                <a:latin typeface="Franklin Gothic Demi" panose="020B0703020102020204" pitchFamily="34" charset="0"/>
                <a:cs typeface="Arial"/>
              </a:rPr>
              <a:t>Student Information</a:t>
            </a:r>
            <a:br>
              <a:rPr lang="en-US" altLang="en-US" sz="1800" dirty="0" smtClean="0">
                <a:solidFill>
                  <a:schemeClr val="bg1"/>
                </a:solidFill>
                <a:latin typeface="Franklin Gothic Demi" panose="020B0703020102020204" pitchFamily="34" charset="0"/>
                <a:cs typeface="Arial"/>
              </a:rPr>
            </a:br>
            <a:r>
              <a:rPr lang="en-US" altLang="en-US" sz="1400" dirty="0" smtClean="0">
                <a:solidFill>
                  <a:schemeClr val="bg1"/>
                </a:solidFill>
                <a:latin typeface="Franklin Gothic Demi" panose="020B0703020102020204" pitchFamily="34" charset="0"/>
                <a:cs typeface="Arial"/>
              </a:rPr>
              <a:t>(For some programs)</a:t>
            </a:r>
            <a:endParaRPr lang="en-US" altLang="en-US" sz="1400" dirty="0">
              <a:solidFill>
                <a:schemeClr val="bg1"/>
              </a:solidFill>
              <a:latin typeface="Franklin Gothic Demi" panose="020B0703020102020204" pitchFamily="34" charset="0"/>
              <a:cs typeface="Arial"/>
            </a:endParaRPr>
          </a:p>
        </p:txBody>
      </p:sp>
      <p:sp>
        <p:nvSpPr>
          <p:cNvPr id="14" name="Rectangle 13"/>
          <p:cNvSpPr/>
          <p:nvPr/>
        </p:nvSpPr>
        <p:spPr>
          <a:xfrm>
            <a:off x="1095577" y="5188803"/>
            <a:ext cx="2045499" cy="830997"/>
          </a:xfrm>
          <a:prstGeom prst="rect">
            <a:avLst/>
          </a:prstGeom>
          <a:solidFill>
            <a:srgbClr val="BFBFBF"/>
          </a:solidFill>
          <a:effectLst>
            <a:outerShdw blurRad="50800" dist="38100" dir="2700000" algn="tl" rotWithShape="0">
              <a:prstClr val="black">
                <a:alpha val="40000"/>
              </a:prstClr>
            </a:outerShdw>
          </a:effectLst>
        </p:spPr>
        <p:txBody>
          <a:bodyPr wrap="square">
            <a:spAutoFit/>
          </a:bodyPr>
          <a:lstStyle/>
          <a:p>
            <a:pPr algn="ctr"/>
            <a:r>
              <a:rPr lang="en-US" altLang="en-US" sz="1600" dirty="0" smtClean="0">
                <a:latin typeface="Franklin Gothic Demi" panose="020B0703020102020204" pitchFamily="34" charset="0"/>
                <a:ea typeface="ＭＳ Ｐゴシック" charset="-128"/>
                <a:cs typeface="Arial"/>
              </a:rPr>
              <a:t>Student’s academic record and/or address.</a:t>
            </a:r>
          </a:p>
        </p:txBody>
      </p:sp>
      <p:cxnSp>
        <p:nvCxnSpPr>
          <p:cNvPr id="15" name="Straight Arrow Connector 14"/>
          <p:cNvCxnSpPr/>
          <p:nvPr/>
        </p:nvCxnSpPr>
        <p:spPr>
          <a:xfrm flipV="1">
            <a:off x="3161058" y="4563570"/>
            <a:ext cx="629570" cy="539256"/>
          </a:xfrm>
          <a:prstGeom prst="straightConnector1">
            <a:avLst/>
          </a:prstGeom>
          <a:ln w="38100">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161058" y="2537389"/>
            <a:ext cx="539760" cy="777056"/>
          </a:xfrm>
          <a:prstGeom prst="straightConnector1">
            <a:avLst/>
          </a:prstGeom>
          <a:ln w="38100">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21766" y="3071770"/>
            <a:ext cx="1445656" cy="14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rot="19697117">
            <a:off x="3785947" y="3626856"/>
            <a:ext cx="1357247" cy="307777"/>
          </a:xfrm>
          <a:prstGeom prst="rect">
            <a:avLst/>
          </a:prstGeom>
          <a:noFill/>
        </p:spPr>
        <p:txBody>
          <a:bodyPr wrap="square" rtlCol="0">
            <a:spAutoFit/>
          </a:bodyPr>
          <a:lstStyle/>
          <a:p>
            <a:pPr algn="ctr"/>
            <a:r>
              <a:rPr lang="en-US" sz="1400" b="1" dirty="0" smtClean="0">
                <a:solidFill>
                  <a:srgbClr val="FF0000"/>
                </a:solidFill>
              </a:rPr>
              <a:t>Match!</a:t>
            </a:r>
            <a:endParaRPr lang="en-US" sz="1400" b="1" dirty="0">
              <a:solidFill>
                <a:srgbClr val="FF0000"/>
              </a:solidFill>
            </a:endParaRPr>
          </a:p>
        </p:txBody>
      </p:sp>
      <p:sp>
        <p:nvSpPr>
          <p:cNvPr id="19" name="TextBox 18"/>
          <p:cNvSpPr txBox="1"/>
          <p:nvPr/>
        </p:nvSpPr>
        <p:spPr>
          <a:xfrm>
            <a:off x="5632726" y="1450357"/>
            <a:ext cx="2378746" cy="369332"/>
          </a:xfrm>
          <a:prstGeom prst="rect">
            <a:avLst/>
          </a:prstGeom>
          <a:solidFill>
            <a:srgbClr val="5C5C5C"/>
          </a:solidFill>
          <a:effectLst>
            <a:outerShdw blurRad="50800" dist="38100" dir="2700000" algn="tl" rotWithShape="0">
              <a:prstClr val="black">
                <a:alpha val="40000"/>
              </a:prstClr>
            </a:outerShdw>
          </a:effectLst>
        </p:spPr>
        <p:txBody>
          <a:bodyPr wrap="square" rtlCol="0">
            <a:spAutoFit/>
          </a:bodyPr>
          <a:lstStyle/>
          <a:p>
            <a:pPr algn="ctr"/>
            <a:r>
              <a:rPr lang="en-US" b="1" dirty="0" smtClean="0">
                <a:solidFill>
                  <a:schemeClr val="bg1"/>
                </a:solidFill>
                <a:latin typeface="Franklin Gothic Book" panose="020B0503020102020204" pitchFamily="34" charset="0"/>
              </a:rPr>
              <a:t>Program Factors</a:t>
            </a:r>
            <a:endParaRPr lang="en-US" dirty="0">
              <a:solidFill>
                <a:schemeClr val="bg1"/>
              </a:solidFill>
              <a:latin typeface="Franklin Gothic Book" panose="020B0503020102020204" pitchFamily="34" charset="0"/>
            </a:endParaRPr>
          </a:p>
        </p:txBody>
      </p:sp>
      <p:sp>
        <p:nvSpPr>
          <p:cNvPr id="20" name="Text Placeholder 21"/>
          <p:cNvSpPr txBox="1">
            <a:spLocks/>
          </p:cNvSpPr>
          <p:nvPr/>
        </p:nvSpPr>
        <p:spPr bwMode="auto">
          <a:xfrm>
            <a:off x="5830408" y="1945303"/>
            <a:ext cx="1966348" cy="517634"/>
          </a:xfrm>
          <a:prstGeom prst="rect">
            <a:avLst/>
          </a:prstGeom>
          <a:solidFill>
            <a:srgbClr val="00BFB3"/>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1800" dirty="0">
                <a:solidFill>
                  <a:schemeClr val="bg1"/>
                </a:solidFill>
                <a:latin typeface="Franklin Gothic Demi" panose="020B0703020102020204" pitchFamily="34" charset="0"/>
                <a:cs typeface="Arial"/>
              </a:rPr>
              <a:t>Admissions </a:t>
            </a:r>
            <a:r>
              <a:rPr lang="en-US" altLang="en-US" sz="1800" dirty="0" smtClean="0">
                <a:solidFill>
                  <a:schemeClr val="bg1"/>
                </a:solidFill>
                <a:latin typeface="Franklin Gothic Demi" panose="020B0703020102020204" pitchFamily="34" charset="0"/>
                <a:cs typeface="Arial"/>
              </a:rPr>
              <a:t>Priorities</a:t>
            </a:r>
            <a:endParaRPr lang="en-US" altLang="en-US" sz="1800" dirty="0">
              <a:solidFill>
                <a:schemeClr val="bg1"/>
              </a:solidFill>
              <a:latin typeface="Franklin Gothic Demi" panose="020B0703020102020204" pitchFamily="34" charset="0"/>
              <a:cs typeface="Arial"/>
            </a:endParaRPr>
          </a:p>
        </p:txBody>
      </p:sp>
      <p:sp>
        <p:nvSpPr>
          <p:cNvPr id="21" name="Rectangle 20"/>
          <p:cNvSpPr/>
          <p:nvPr/>
        </p:nvSpPr>
        <p:spPr>
          <a:xfrm>
            <a:off x="5822664" y="2484940"/>
            <a:ext cx="1983383" cy="830997"/>
          </a:xfrm>
          <a:prstGeom prst="rect">
            <a:avLst/>
          </a:prstGeom>
          <a:solidFill>
            <a:srgbClr val="BFBFBF"/>
          </a:solidFill>
          <a:effectLst>
            <a:outerShdw blurRad="50800" dist="38100" dir="2700000" algn="tl" rotWithShape="0">
              <a:prstClr val="black">
                <a:alpha val="40000"/>
              </a:prstClr>
            </a:outerShdw>
          </a:effectLst>
        </p:spPr>
        <p:txBody>
          <a:bodyPr wrap="square">
            <a:spAutoFit/>
          </a:bodyPr>
          <a:lstStyle/>
          <a:p>
            <a:pPr algn="ctr">
              <a:defRPr/>
            </a:pPr>
            <a:r>
              <a:rPr lang="en-US" sz="1600" dirty="0">
                <a:latin typeface="Franklin Gothic Demi" panose="020B0703020102020204" pitchFamily="34" charset="0"/>
                <a:cs typeface="Arial"/>
              </a:rPr>
              <a:t>The order in which applicants are considered.</a:t>
            </a:r>
          </a:p>
        </p:txBody>
      </p:sp>
      <p:sp>
        <p:nvSpPr>
          <p:cNvPr id="22" name="Text Placeholder 21"/>
          <p:cNvSpPr txBox="1">
            <a:spLocks/>
          </p:cNvSpPr>
          <p:nvPr/>
        </p:nvSpPr>
        <p:spPr bwMode="auto">
          <a:xfrm>
            <a:off x="5822664" y="3482133"/>
            <a:ext cx="2015085" cy="523893"/>
          </a:xfrm>
          <a:prstGeom prst="rect">
            <a:avLst/>
          </a:prstGeom>
          <a:solidFill>
            <a:srgbClr val="00BFB3"/>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1800" dirty="0" smtClean="0">
                <a:solidFill>
                  <a:schemeClr val="bg1"/>
                </a:solidFill>
                <a:latin typeface="Franklin Gothic Demi" panose="020B0703020102020204" pitchFamily="34" charset="0"/>
                <a:cs typeface="Arial"/>
              </a:rPr>
              <a:t>Admissions Methods</a:t>
            </a:r>
            <a:endParaRPr lang="en-US" altLang="en-US" sz="1800" dirty="0">
              <a:solidFill>
                <a:schemeClr val="bg1"/>
              </a:solidFill>
              <a:latin typeface="Franklin Gothic Demi" panose="020B0703020102020204" pitchFamily="34" charset="0"/>
              <a:cs typeface="Arial"/>
            </a:endParaRPr>
          </a:p>
        </p:txBody>
      </p:sp>
      <p:sp>
        <p:nvSpPr>
          <p:cNvPr id="23" name="Rectangle 22"/>
          <p:cNvSpPr/>
          <p:nvPr/>
        </p:nvSpPr>
        <p:spPr>
          <a:xfrm>
            <a:off x="5807068" y="4004988"/>
            <a:ext cx="2030681" cy="830997"/>
          </a:xfrm>
          <a:prstGeom prst="rect">
            <a:avLst/>
          </a:prstGeom>
          <a:solidFill>
            <a:srgbClr val="BFBFBF"/>
          </a:solidFill>
          <a:effectLst>
            <a:outerShdw blurRad="50800" dist="38100" dir="2700000" algn="tl" rotWithShape="0">
              <a:prstClr val="black">
                <a:alpha val="40000"/>
              </a:prstClr>
            </a:outerShdw>
          </a:effectLst>
        </p:spPr>
        <p:txBody>
          <a:bodyPr wrap="square">
            <a:spAutoFit/>
          </a:bodyPr>
          <a:lstStyle/>
          <a:p>
            <a:pPr lvl="0" algn="ctr">
              <a:defRPr/>
            </a:pPr>
            <a:r>
              <a:rPr lang="en-US" sz="1600" dirty="0">
                <a:latin typeface="Franklin Gothic Demi" panose="020B0703020102020204" pitchFamily="34" charset="0"/>
                <a:ea typeface="ＭＳ Ｐゴシック" charset="-128"/>
                <a:cs typeface="Arial"/>
              </a:rPr>
              <a:t>How programs consider and match with applicants</a:t>
            </a:r>
            <a:r>
              <a:rPr lang="en-US" sz="1600" dirty="0" smtClean="0">
                <a:latin typeface="Franklin Gothic Demi" panose="020B0703020102020204" pitchFamily="34" charset="0"/>
                <a:ea typeface="ＭＳ Ｐゴシック" charset="-128"/>
                <a:cs typeface="Arial"/>
              </a:rPr>
              <a:t>.</a:t>
            </a:r>
            <a:endParaRPr lang="en-US" sz="1600" dirty="0">
              <a:latin typeface="Franklin Gothic Demi" panose="020B0703020102020204" pitchFamily="34" charset="0"/>
              <a:ea typeface="ＭＳ Ｐゴシック" charset="-128"/>
              <a:cs typeface="Arial"/>
            </a:endParaRPr>
          </a:p>
        </p:txBody>
      </p:sp>
      <p:sp>
        <p:nvSpPr>
          <p:cNvPr id="24" name="Text Placeholder 21"/>
          <p:cNvSpPr txBox="1">
            <a:spLocks/>
          </p:cNvSpPr>
          <p:nvPr/>
        </p:nvSpPr>
        <p:spPr bwMode="auto">
          <a:xfrm>
            <a:off x="5830408" y="5180826"/>
            <a:ext cx="1983383" cy="393482"/>
          </a:xfrm>
          <a:prstGeom prst="rect">
            <a:avLst/>
          </a:prstGeom>
          <a:solidFill>
            <a:srgbClr val="00BFB3"/>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1800" dirty="0">
                <a:solidFill>
                  <a:schemeClr val="bg1"/>
                </a:solidFill>
                <a:latin typeface="Franklin Gothic Demi" panose="020B0703020102020204" pitchFamily="34" charset="0"/>
                <a:cs typeface="Arial"/>
              </a:rPr>
              <a:t>Seat </a:t>
            </a:r>
            <a:r>
              <a:rPr lang="en-US" altLang="en-US" sz="1800" dirty="0" smtClean="0">
                <a:solidFill>
                  <a:schemeClr val="bg1"/>
                </a:solidFill>
                <a:latin typeface="Franklin Gothic Demi" panose="020B0703020102020204" pitchFamily="34" charset="0"/>
                <a:cs typeface="Arial"/>
              </a:rPr>
              <a:t>Availability</a:t>
            </a:r>
            <a:endParaRPr lang="en-US" altLang="en-US" sz="1800" dirty="0">
              <a:solidFill>
                <a:schemeClr val="bg1"/>
              </a:solidFill>
              <a:latin typeface="Franklin Gothic Demi" panose="020B0703020102020204" pitchFamily="34" charset="0"/>
              <a:cs typeface="Arial"/>
            </a:endParaRPr>
          </a:p>
        </p:txBody>
      </p:sp>
      <p:sp>
        <p:nvSpPr>
          <p:cNvPr id="25" name="Rectangle 24"/>
          <p:cNvSpPr/>
          <p:nvPr/>
        </p:nvSpPr>
        <p:spPr>
          <a:xfrm>
            <a:off x="5830408" y="5569803"/>
            <a:ext cx="1984968" cy="830997"/>
          </a:xfrm>
          <a:prstGeom prst="rect">
            <a:avLst/>
          </a:prstGeom>
          <a:solidFill>
            <a:srgbClr val="BFBFBF"/>
          </a:solidFill>
          <a:effectLst>
            <a:outerShdw blurRad="50800" dist="38100" dir="2700000" algn="tl" rotWithShape="0">
              <a:prstClr val="black">
                <a:alpha val="40000"/>
              </a:prstClr>
            </a:outerShdw>
          </a:effectLst>
        </p:spPr>
        <p:txBody>
          <a:bodyPr wrap="square">
            <a:spAutoFit/>
          </a:bodyPr>
          <a:lstStyle/>
          <a:p>
            <a:pPr algn="ctr">
              <a:spcBef>
                <a:spcPct val="20000"/>
              </a:spcBef>
              <a:defRPr/>
            </a:pPr>
            <a:r>
              <a:rPr lang="en-US" sz="1600" b="1" dirty="0">
                <a:ea typeface="ＭＳ Ｐゴシック" charset="-128"/>
                <a:cs typeface="Arial"/>
              </a:rPr>
              <a:t>The number of seats available for applicants</a:t>
            </a:r>
            <a:r>
              <a:rPr lang="en-US" sz="1600" b="1" dirty="0" smtClean="0">
                <a:ea typeface="ＭＳ Ｐゴシック" charset="-128"/>
                <a:cs typeface="Arial"/>
              </a:rPr>
              <a:t>.</a:t>
            </a:r>
            <a:endParaRPr lang="en-US" sz="1600" b="1" dirty="0">
              <a:ea typeface="ＭＳ Ｐゴシック" charset="-128"/>
              <a:cs typeface="Arial"/>
            </a:endParaRPr>
          </a:p>
        </p:txBody>
      </p:sp>
      <p:cxnSp>
        <p:nvCxnSpPr>
          <p:cNvPr id="26" name="Straight Arrow Connector 25"/>
          <p:cNvCxnSpPr/>
          <p:nvPr/>
        </p:nvCxnSpPr>
        <p:spPr>
          <a:xfrm flipH="1">
            <a:off x="5067190" y="2292277"/>
            <a:ext cx="763218" cy="919011"/>
          </a:xfrm>
          <a:prstGeom prst="straightConnector1">
            <a:avLst/>
          </a:prstGeom>
          <a:ln w="38100">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5171042" y="3868021"/>
            <a:ext cx="620430" cy="2723"/>
          </a:xfrm>
          <a:prstGeom prst="straightConnector1">
            <a:avLst/>
          </a:prstGeom>
          <a:ln w="38100">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4953000" y="4479146"/>
            <a:ext cx="886699" cy="942000"/>
          </a:xfrm>
          <a:prstGeom prst="straightConnector1">
            <a:avLst/>
          </a:prstGeom>
          <a:ln w="38100">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9" name="Picture 6" descr="http://www.clipartqueen.com/image-files/silhouette-of-schoo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8941" y="3244804"/>
            <a:ext cx="1284673" cy="151075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p:cNvPicPr>
          <p:nvPr/>
        </p:nvPicPr>
        <p:blipFill>
          <a:blip r:embed="rId5"/>
          <a:stretch>
            <a:fillRect/>
          </a:stretch>
        </p:blipFill>
        <p:spPr>
          <a:xfrm>
            <a:off x="14627" y="2978440"/>
            <a:ext cx="1060968" cy="2247331"/>
          </a:xfrm>
          <a:prstGeom prst="rect">
            <a:avLst/>
          </a:prstGeom>
        </p:spPr>
      </p:pic>
    </p:spTree>
    <p:extLst>
      <p:ext uri="{BB962C8B-B14F-4D97-AF65-F5344CB8AC3E}">
        <p14:creationId xmlns:p14="http://schemas.microsoft.com/office/powerpoint/2010/main" val="121008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18009"/>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a:latin typeface="Franklin Gothic Book" panose="020B0503020102020204" pitchFamily="34" charset="0"/>
              </a:rPr>
              <a:t>How is my </a:t>
            </a:r>
            <a:r>
              <a:rPr lang="en-US" sz="3600" b="1" dirty="0" smtClean="0">
                <a:latin typeface="Franklin Gothic Book" panose="020B0503020102020204" pitchFamily="34" charset="0"/>
              </a:rPr>
              <a:t>match </a:t>
            </a:r>
            <a:r>
              <a:rPr lang="en-US" sz="3600" b="1" dirty="0">
                <a:latin typeface="Franklin Gothic Book" panose="020B0503020102020204" pitchFamily="34" charset="0"/>
              </a:rPr>
              <a:t>determined? </a:t>
            </a:r>
          </a:p>
          <a:p>
            <a:pPr algn="ctr"/>
            <a:r>
              <a:rPr lang="en-US" sz="3600" b="1" dirty="0" smtClean="0">
                <a:solidFill>
                  <a:srgbClr val="00BFB3"/>
                </a:solidFill>
                <a:latin typeface="Franklin Gothic Book" panose="020B0503020102020204" pitchFamily="34" charset="0"/>
              </a:rPr>
              <a:t>Admission Priorities</a:t>
            </a:r>
            <a:endParaRPr lang="en-US" sz="3600" b="1" dirty="0">
              <a:solidFill>
                <a:srgbClr val="00BFB3"/>
              </a:solidFill>
              <a:latin typeface="Franklin Gothic Book" panose="020B0503020102020204" pitchFamily="34" charset="0"/>
            </a:endParaRPr>
          </a:p>
        </p:txBody>
      </p:sp>
      <p:sp>
        <p:nvSpPr>
          <p:cNvPr id="5" name="Content Placeholder 3"/>
          <p:cNvSpPr txBox="1">
            <a:spLocks/>
          </p:cNvSpPr>
          <p:nvPr/>
        </p:nvSpPr>
        <p:spPr>
          <a:xfrm>
            <a:off x="214972" y="1118010"/>
            <a:ext cx="8738528" cy="2157514"/>
          </a:xfrm>
          <a:prstGeom prst="rect">
            <a:avLst/>
          </a:prstGeom>
          <a:solidFill>
            <a:schemeClr val="bg1">
              <a:lumMod val="95000"/>
            </a:scheme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600"/>
              </a:spcAft>
              <a:buNone/>
            </a:pPr>
            <a:r>
              <a:rPr lang="en-US" altLang="en-US" sz="2400" dirty="0">
                <a:latin typeface="Franklin Gothic Demi" panose="020B0703020102020204" pitchFamily="34" charset="0"/>
                <a:cs typeface="Arial" pitchFamily="34" charset="0"/>
              </a:rPr>
              <a:t>Admissions Priorities determine the order that applicants are considered for placement. </a:t>
            </a:r>
          </a:p>
          <a:p>
            <a:pPr marL="342900" indent="-342900">
              <a:spcBef>
                <a:spcPct val="0"/>
              </a:spcBef>
              <a:spcAft>
                <a:spcPts val="600"/>
              </a:spcAft>
            </a:pPr>
            <a:r>
              <a:rPr lang="en-US" altLang="en-US" sz="1800" dirty="0">
                <a:latin typeface="Franklin Gothic Book" panose="020B0503020102020204" pitchFamily="34" charset="0"/>
                <a:cs typeface="Arial" pitchFamily="34" charset="0"/>
              </a:rPr>
              <a:t>This means that </a:t>
            </a:r>
            <a:r>
              <a:rPr lang="en-US" altLang="en-US" sz="1800" dirty="0" smtClean="0">
                <a:latin typeface="Franklin Gothic Book" panose="020B0503020102020204" pitchFamily="34" charset="0"/>
                <a:cs typeface="Arial" pitchFamily="34" charset="0"/>
              </a:rPr>
              <a:t>students are considered in groups. All </a:t>
            </a:r>
            <a:r>
              <a:rPr lang="en-US" altLang="en-US" sz="1800" dirty="0">
                <a:latin typeface="Franklin Gothic Book" panose="020B0503020102020204" pitchFamily="34" charset="0"/>
                <a:cs typeface="Arial" pitchFamily="34" charset="0"/>
              </a:rPr>
              <a:t>students in the first priority group will be considered first. If seats are available, students in the second priority group will be considered next</a:t>
            </a:r>
            <a:r>
              <a:rPr lang="en-US" altLang="en-US" sz="1800" dirty="0" smtClean="0">
                <a:latin typeface="Franklin Gothic Book" panose="020B0503020102020204" pitchFamily="34" charset="0"/>
                <a:cs typeface="Arial" pitchFamily="34" charset="0"/>
              </a:rPr>
              <a:t>.</a:t>
            </a:r>
          </a:p>
          <a:p>
            <a:pPr marL="342900" indent="-342900">
              <a:spcBef>
                <a:spcPct val="0"/>
              </a:spcBef>
              <a:spcAft>
                <a:spcPts val="600"/>
              </a:spcAft>
            </a:pPr>
            <a:r>
              <a:rPr lang="en-US" altLang="en-US" sz="1800" dirty="0" smtClean="0">
                <a:latin typeface="Franklin Gothic Book" panose="020B0503020102020204" pitchFamily="34" charset="0"/>
                <a:cs typeface="Arial" pitchFamily="34" charset="0"/>
              </a:rPr>
              <a:t>If your child does not fall into any of the priority groups, he/she is not eligible to apply. Remember: there is no sibling priority in Middle School Admissions. </a:t>
            </a:r>
            <a:endParaRPr lang="en-US" altLang="en-US" sz="1800" dirty="0">
              <a:latin typeface="Franklin Gothic Book" panose="020B0503020102020204" pitchFamily="34" charset="0"/>
              <a:cs typeface="Arial" pitchFamily="34" charset="0"/>
            </a:endParaRPr>
          </a:p>
        </p:txBody>
      </p:sp>
      <p:sp>
        <p:nvSpPr>
          <p:cNvPr id="6" name="TextBox 5"/>
          <p:cNvSpPr txBox="1"/>
          <p:nvPr/>
        </p:nvSpPr>
        <p:spPr>
          <a:xfrm>
            <a:off x="196707" y="3400030"/>
            <a:ext cx="8947293" cy="584775"/>
          </a:xfrm>
          <a:prstGeom prst="rect">
            <a:avLst/>
          </a:prstGeom>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sym typeface="Wingdings" panose="05000000000000000000" pitchFamily="2" charset="2"/>
              </a:rPr>
              <a:t>Admissions Priorities: </a:t>
            </a:r>
            <a:r>
              <a:rPr lang="en-US" sz="1600" dirty="0" smtClean="0">
                <a:sym typeface="Wingdings" panose="05000000000000000000" pitchFamily="2" charset="2"/>
              </a:rPr>
              <a:t></a:t>
            </a:r>
            <a:r>
              <a:rPr lang="en-US" sz="1600" dirty="0" smtClean="0"/>
              <a:t> </a:t>
            </a:r>
            <a:r>
              <a:rPr lang="en-US" sz="1600" dirty="0"/>
              <a:t>Priority to </a:t>
            </a:r>
            <a:r>
              <a:rPr lang="en-US" sz="1600" dirty="0" smtClean="0"/>
              <a:t>students </a:t>
            </a:r>
            <a:r>
              <a:rPr lang="en-US" sz="1600" dirty="0"/>
              <a:t>and residents of </a:t>
            </a:r>
            <a:r>
              <a:rPr lang="en-US" sz="1600" dirty="0" smtClean="0"/>
              <a:t>the District </a:t>
            </a:r>
            <a:r>
              <a:rPr lang="en-US" sz="1600" dirty="0" smtClean="0">
                <a:sym typeface="Wingdings" panose="05000000000000000000" pitchFamily="2" charset="2"/>
              </a:rPr>
              <a:t></a:t>
            </a:r>
            <a:r>
              <a:rPr lang="en-US" sz="1600" dirty="0" smtClean="0"/>
              <a:t> </a:t>
            </a:r>
            <a:r>
              <a:rPr lang="en-US" sz="1600" dirty="0"/>
              <a:t>Then to students and residents of Brooklyn.</a:t>
            </a:r>
            <a:endParaRPr lang="en-US" sz="1600" dirty="0" smtClean="0"/>
          </a:p>
        </p:txBody>
      </p:sp>
      <p:sp>
        <p:nvSpPr>
          <p:cNvPr id="7" name="Right Arrow 6"/>
          <p:cNvSpPr/>
          <p:nvPr/>
        </p:nvSpPr>
        <p:spPr>
          <a:xfrm rot="5400000">
            <a:off x="3814610" y="4093577"/>
            <a:ext cx="1366110" cy="1375331"/>
          </a:xfrm>
          <a:prstGeom prst="rightArrow">
            <a:avLst/>
          </a:prstGeom>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4076247" y="4271496"/>
            <a:ext cx="842835" cy="523220"/>
          </a:xfrm>
          <a:prstGeom prst="rect">
            <a:avLst/>
          </a:prstGeom>
          <a:noFill/>
        </p:spPr>
        <p:txBody>
          <a:bodyPr wrap="square" rtlCol="0">
            <a:spAutoFit/>
          </a:bodyPr>
          <a:lstStyle/>
          <a:p>
            <a:pPr algn="ctr"/>
            <a:r>
              <a:rPr lang="en-US" sz="1400" dirty="0" smtClean="0">
                <a:solidFill>
                  <a:schemeClr val="bg1"/>
                </a:solidFill>
                <a:latin typeface="Franklin Gothic Book" panose="020B0503020102020204" pitchFamily="34" charset="0"/>
              </a:rPr>
              <a:t>Means</a:t>
            </a:r>
            <a:r>
              <a:rPr lang="en-US" sz="1400" dirty="0" smtClean="0">
                <a:solidFill>
                  <a:schemeClr val="bg1"/>
                </a:solidFill>
              </a:rPr>
              <a:t> that</a:t>
            </a:r>
            <a:endParaRPr lang="en-US" sz="1400" dirty="0">
              <a:solidFill>
                <a:schemeClr val="bg1"/>
              </a:solidFill>
            </a:endParaRPr>
          </a:p>
        </p:txBody>
      </p:sp>
      <p:sp>
        <p:nvSpPr>
          <p:cNvPr id="9" name="TextBox 8"/>
          <p:cNvSpPr txBox="1"/>
          <p:nvPr/>
        </p:nvSpPr>
        <p:spPr>
          <a:xfrm>
            <a:off x="1524000" y="5588473"/>
            <a:ext cx="6092814" cy="923330"/>
          </a:xfrm>
          <a:prstGeom prst="rect">
            <a:avLst/>
          </a:prstGeom>
          <a:solidFill>
            <a:srgbClr val="78BE2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t>All students who live or go to school in the District </a:t>
            </a:r>
            <a:r>
              <a:rPr lang="en-US" dirty="0" smtClean="0"/>
              <a:t>that list this program on their application will be considered </a:t>
            </a:r>
            <a:r>
              <a:rPr lang="en-US" dirty="0" smtClean="0">
                <a:latin typeface="Franklin Gothic Book" panose="020B0503020102020204" pitchFamily="34" charset="0"/>
              </a:rPr>
              <a:t>before</a:t>
            </a:r>
            <a:r>
              <a:rPr lang="en-US" dirty="0" smtClean="0"/>
              <a:t> </a:t>
            </a:r>
            <a:r>
              <a:rPr lang="en-US" b="1" dirty="0" smtClean="0"/>
              <a:t>other Brooklyn students </a:t>
            </a:r>
            <a:r>
              <a:rPr lang="en-US" dirty="0" smtClean="0"/>
              <a:t>who list this program on their application. </a:t>
            </a:r>
            <a:endParaRPr lang="en-US" dirty="0"/>
          </a:p>
        </p:txBody>
      </p:sp>
      <p:sp>
        <p:nvSpPr>
          <p:cNvPr id="10" name="Rectangle 9"/>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2585770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754188"/>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a:latin typeface="Franklin Gothic Book" panose="020B0503020102020204" pitchFamily="34" charset="0"/>
              </a:rPr>
              <a:t>How is my </a:t>
            </a:r>
            <a:r>
              <a:rPr lang="en-US" sz="3600" b="1" dirty="0" smtClean="0">
                <a:latin typeface="Franklin Gothic Book" panose="020B0503020102020204" pitchFamily="34" charset="0"/>
              </a:rPr>
              <a:t>match </a:t>
            </a:r>
            <a:r>
              <a:rPr lang="en-US" sz="3600" b="1" dirty="0">
                <a:latin typeface="Franklin Gothic Book" panose="020B0503020102020204" pitchFamily="34" charset="0"/>
              </a:rPr>
              <a:t>determined? </a:t>
            </a:r>
          </a:p>
          <a:p>
            <a:pPr algn="ctr"/>
            <a:r>
              <a:rPr lang="en-US" sz="3600" b="1" dirty="0" smtClean="0">
                <a:solidFill>
                  <a:srgbClr val="00BFB3"/>
                </a:solidFill>
                <a:latin typeface="Franklin Gothic Book" panose="020B0503020102020204" pitchFamily="34" charset="0"/>
              </a:rPr>
              <a:t>Admission Methods that DO NOT see applicants’ academic information</a:t>
            </a:r>
            <a:endParaRPr lang="en-US" sz="3600" b="1" dirty="0">
              <a:solidFill>
                <a:srgbClr val="00BFB3"/>
              </a:solidFill>
              <a:latin typeface="Franklin Gothic Book" panose="020B0503020102020204" pitchFamily="34" charset="0"/>
            </a:endParaRPr>
          </a:p>
        </p:txBody>
      </p:sp>
      <p:sp>
        <p:nvSpPr>
          <p:cNvPr id="5" name="TextBox 7"/>
          <p:cNvSpPr txBox="1">
            <a:spLocks noChangeArrowheads="1"/>
          </p:cNvSpPr>
          <p:nvPr/>
        </p:nvSpPr>
        <p:spPr bwMode="auto">
          <a:xfrm>
            <a:off x="123297" y="2141195"/>
            <a:ext cx="8897405" cy="1107996"/>
          </a:xfrm>
          <a:prstGeom prst="rect">
            <a:avLst/>
          </a:prstGeom>
          <a:solidFill>
            <a:schemeClr val="bg1">
              <a:lumMod val="95000"/>
            </a:schemeClr>
          </a:solidFill>
          <a:ln>
            <a:noFill/>
          </a:ln>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spcAft>
                <a:spcPts val="600"/>
              </a:spcAft>
              <a:buNone/>
            </a:pPr>
            <a:r>
              <a:rPr lang="en-US" altLang="en-US" sz="2200" dirty="0" smtClean="0">
                <a:latin typeface="Franklin Gothic Demi" panose="020B0703020102020204" pitchFamily="34" charset="0"/>
                <a:cs typeface="Arial" pitchFamily="34" charset="0"/>
              </a:rPr>
              <a:t>An Admissions Method is the way a school program considers and matches with applicants. </a:t>
            </a:r>
            <a:r>
              <a:rPr lang="en-US" altLang="en-US" sz="2200" dirty="0" smtClean="0">
                <a:latin typeface="Franklin Gothic Book" panose="020B0503020102020204" pitchFamily="34" charset="0"/>
                <a:cs typeface="Arial" pitchFamily="34" charset="0"/>
              </a:rPr>
              <a:t>Remember that students are first grouped by Admission Priority and then evaluated by Admission Method.                                 </a:t>
            </a:r>
            <a:endParaRPr lang="en-US" altLang="en-US" sz="2200" b="1" dirty="0" smtClean="0">
              <a:solidFill>
                <a:srgbClr val="13BBB7"/>
              </a:solidFill>
              <a:latin typeface="Franklin Gothic Demi" panose="020B0703020102020204" pitchFamily="34" charset="0"/>
              <a:cs typeface="Arial" pitchFamily="34" charset="0"/>
            </a:endParaRPr>
          </a:p>
        </p:txBody>
      </p:sp>
      <p:sp>
        <p:nvSpPr>
          <p:cNvPr id="7" name="Text Placeholder 21"/>
          <p:cNvSpPr txBox="1">
            <a:spLocks/>
          </p:cNvSpPr>
          <p:nvPr/>
        </p:nvSpPr>
        <p:spPr bwMode="auto">
          <a:xfrm>
            <a:off x="1959391" y="5562600"/>
            <a:ext cx="5167007" cy="864033"/>
          </a:xfrm>
          <a:prstGeom prst="rect">
            <a:avLst/>
          </a:prstGeom>
          <a:solidFill>
            <a:srgbClr val="78BE20"/>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2000" b="1" dirty="0" smtClean="0">
                <a:latin typeface="Franklin Gothic Demi" panose="020B0703020102020204" pitchFamily="34" charset="0"/>
                <a:cs typeface="Arial"/>
              </a:rPr>
              <a:t>Tip: </a:t>
            </a:r>
            <a:r>
              <a:rPr lang="en-US" altLang="en-US" sz="2000" dirty="0" smtClean="0">
                <a:latin typeface="Franklin Gothic Demi" panose="020B0703020102020204" pitchFamily="34" charset="0"/>
                <a:cs typeface="Arial"/>
              </a:rPr>
              <a:t>If applying to a “Limited Unscreened” program, visit and sign in!</a:t>
            </a:r>
            <a:endParaRPr lang="en-US" altLang="en-US" sz="2000" dirty="0">
              <a:latin typeface="Franklin Gothic Demi" panose="020B0703020102020204" pitchFamily="34" charset="0"/>
              <a:cs typeface="Arial"/>
            </a:endParaRPr>
          </a:p>
        </p:txBody>
      </p:sp>
      <p:sp>
        <p:nvSpPr>
          <p:cNvPr id="8" name="Rectangle 7"/>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76137437"/>
              </p:ext>
            </p:extLst>
          </p:nvPr>
        </p:nvGraphicFramePr>
        <p:xfrm>
          <a:off x="237594" y="3451958"/>
          <a:ext cx="8610599" cy="1882042"/>
        </p:xfrm>
        <a:graphic>
          <a:graphicData uri="http://schemas.openxmlformats.org/drawingml/2006/table">
            <a:tbl>
              <a:tblPr firstRow="1" bandRow="1">
                <a:effectLst>
                  <a:outerShdw blurRad="50800" dist="38100" dir="2700000" algn="tl" rotWithShape="0">
                    <a:prstClr val="black">
                      <a:alpha val="40000"/>
                    </a:prstClr>
                  </a:outerShdw>
                </a:effectLst>
              </a:tblPr>
              <a:tblGrid>
                <a:gridCol w="1828800"/>
                <a:gridCol w="1676400"/>
                <a:gridCol w="2819400"/>
                <a:gridCol w="2285999"/>
              </a:tblGrid>
              <a:tr h="1882042">
                <a:tc>
                  <a:txBody>
                    <a:bodyPr/>
                    <a:lstStyle/>
                    <a:p>
                      <a:pPr lvl="0" algn="ctr"/>
                      <a:r>
                        <a:rPr lang="en-US" sz="1800" b="1" u="none" kern="1200" dirty="0" smtClean="0">
                          <a:solidFill>
                            <a:srgbClr val="13BBB7"/>
                          </a:solidFill>
                          <a:effectLst/>
                          <a:latin typeface="Franklin Gothic Book" panose="020B0503020102020204" pitchFamily="34" charset="0"/>
                          <a:ea typeface="+mn-ea"/>
                          <a:cs typeface="+mn-cs"/>
                        </a:rPr>
                        <a:t>Zoned</a:t>
                      </a:r>
                      <a:endParaRPr lang="en-US" sz="1800" u="none" kern="1200" dirty="0" smtClean="0">
                        <a:solidFill>
                          <a:srgbClr val="13BBB7"/>
                        </a:solidFill>
                        <a:effectLst/>
                        <a:latin typeface="Franklin Gothic Book" panose="020B0503020102020204" pitchFamily="34" charset="0"/>
                        <a:ea typeface="+mn-ea"/>
                        <a:cs typeface="+mn-cs"/>
                      </a:endParaRPr>
                    </a:p>
                    <a:p>
                      <a:pPr lvl="0" algn="ctr"/>
                      <a:r>
                        <a:rPr lang="en-US" sz="1800" kern="1200" dirty="0" smtClean="0">
                          <a:solidFill>
                            <a:schemeClr val="tx1"/>
                          </a:solidFill>
                          <a:effectLst/>
                          <a:latin typeface="+mn-lt"/>
                          <a:ea typeface="+mn-ea"/>
                          <a:cs typeface="+mn-cs"/>
                        </a:rPr>
                        <a:t>Based on address.</a:t>
                      </a:r>
                    </a:p>
                  </a:txBody>
                  <a:tcPr>
                    <a:solidFill>
                      <a:schemeClr val="bg1"/>
                    </a:solidFill>
                  </a:tcPr>
                </a:tc>
                <a:tc>
                  <a:txBody>
                    <a:bodyPr/>
                    <a:lstStyle/>
                    <a:p>
                      <a:pPr lvl="0" algn="ctr"/>
                      <a:r>
                        <a:rPr lang="en-US" sz="1800" b="1" u="none" kern="1200" dirty="0" smtClean="0">
                          <a:solidFill>
                            <a:srgbClr val="13BBB7"/>
                          </a:solidFill>
                          <a:effectLst/>
                          <a:latin typeface="Franklin Gothic Book" panose="020B0503020102020204" pitchFamily="34" charset="0"/>
                          <a:ea typeface="+mn-ea"/>
                          <a:cs typeface="+mn-cs"/>
                        </a:rPr>
                        <a:t>Unscreened</a:t>
                      </a:r>
                      <a:endParaRPr lang="en-US" sz="1800" u="none" kern="1200" dirty="0" smtClean="0">
                        <a:solidFill>
                          <a:srgbClr val="13BBB7"/>
                        </a:solidFill>
                        <a:effectLst/>
                        <a:latin typeface="Franklin Gothic Book" panose="020B0503020102020204" pitchFamily="34" charset="0"/>
                        <a:ea typeface="+mn-ea"/>
                        <a:cs typeface="+mn-cs"/>
                      </a:endParaRPr>
                    </a:p>
                    <a:p>
                      <a:pPr lvl="0" algn="ctr"/>
                      <a:r>
                        <a:rPr lang="en-US" sz="1800" kern="1200" dirty="0" smtClean="0">
                          <a:solidFill>
                            <a:schemeClr val="tx1"/>
                          </a:solidFill>
                          <a:effectLst/>
                          <a:latin typeface="+mn-lt"/>
                          <a:ea typeface="+mn-ea"/>
                          <a:cs typeface="+mn-cs"/>
                        </a:rPr>
                        <a:t>Random</a:t>
                      </a:r>
                      <a:r>
                        <a:rPr lang="en-US" sz="1800" kern="1200" baseline="0" dirty="0" smtClean="0">
                          <a:solidFill>
                            <a:schemeClr val="tx1"/>
                          </a:solidFill>
                          <a:effectLst/>
                          <a:latin typeface="+mn-lt"/>
                          <a:ea typeface="+mn-ea"/>
                          <a:cs typeface="+mn-cs"/>
                        </a:rPr>
                        <a:t> selection.</a:t>
                      </a:r>
                      <a:endParaRPr lang="en-US" sz="180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effectLst/>
                        <a:latin typeface="+mn-lt"/>
                        <a:ea typeface="+mn-ea"/>
                        <a:cs typeface="+mn-cs"/>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smtClean="0">
                          <a:solidFill>
                            <a:srgbClr val="13BBB7"/>
                          </a:solidFill>
                          <a:effectLst/>
                          <a:latin typeface="Franklin Gothic Book" panose="020B0503020102020204" pitchFamily="34" charset="0"/>
                          <a:ea typeface="+mn-ea"/>
                          <a:cs typeface="+mn-cs"/>
                        </a:rPr>
                        <a:t>Limited Unscreened</a:t>
                      </a:r>
                      <a:endParaRPr lang="en-US" sz="1800" u="none" kern="1200" dirty="0" smtClean="0">
                        <a:solidFill>
                          <a:srgbClr val="13BBB7"/>
                        </a:solidFill>
                        <a:effectLst/>
                        <a:latin typeface="Franklin Gothic Book" panose="020B05030201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Random selection, </a:t>
                      </a:r>
                      <a:r>
                        <a:rPr lang="en-US" sz="1800" b="0" kern="1200" dirty="0" smtClean="0">
                          <a:solidFill>
                            <a:schemeClr val="tx1"/>
                          </a:solidFill>
                          <a:effectLst/>
                          <a:latin typeface="+mn-lt"/>
                          <a:ea typeface="+mn-ea"/>
                          <a:cs typeface="+mn-cs"/>
                        </a:rPr>
                        <a:t>but </a:t>
                      </a:r>
                      <a:r>
                        <a:rPr lang="en-US" sz="1800" kern="1200" dirty="0" smtClean="0">
                          <a:solidFill>
                            <a:schemeClr val="tx1"/>
                          </a:solidFill>
                          <a:effectLst/>
                          <a:latin typeface="+mn-lt"/>
                          <a:ea typeface="+mn-ea"/>
                          <a:cs typeface="+mn-cs"/>
                        </a:rPr>
                        <a:t>students</a:t>
                      </a:r>
                      <a:r>
                        <a:rPr lang="en-US" sz="1800" kern="1200" baseline="0" dirty="0" smtClean="0">
                          <a:solidFill>
                            <a:schemeClr val="tx1"/>
                          </a:solidFill>
                          <a:effectLst/>
                          <a:latin typeface="+mn-lt"/>
                          <a:ea typeface="+mn-ea"/>
                          <a:cs typeface="+mn-cs"/>
                        </a:rPr>
                        <a:t> will move into a higher priority group by signing in at a school event. </a:t>
                      </a:r>
                      <a:endParaRPr lang="en-US" sz="1800" kern="1200" dirty="0" smtClean="0">
                        <a:solidFill>
                          <a:schemeClr val="tx1"/>
                        </a:solidFill>
                        <a:effectLst/>
                        <a:latin typeface="+mn-lt"/>
                        <a:ea typeface="+mn-ea"/>
                        <a:cs typeface="+mn-cs"/>
                      </a:endParaRPr>
                    </a:p>
                  </a:txBody>
                  <a:tcPr>
                    <a:solidFill>
                      <a:schemeClr val="bg1"/>
                    </a:solidFill>
                  </a:tcPr>
                </a:tc>
                <a:tc>
                  <a:txBody>
                    <a:bodyPr/>
                    <a:lstStyle/>
                    <a:p>
                      <a:pPr lvl="0" algn="ctr"/>
                      <a:r>
                        <a:rPr lang="en-US" sz="1800" b="1" u="none" kern="1200" dirty="0" smtClean="0">
                          <a:solidFill>
                            <a:srgbClr val="13BBB7"/>
                          </a:solidFill>
                          <a:effectLst/>
                          <a:latin typeface="Franklin Gothic Book" panose="020B0503020102020204" pitchFamily="34" charset="0"/>
                          <a:ea typeface="+mn-ea"/>
                          <a:cs typeface="+mn-cs"/>
                        </a:rPr>
                        <a:t>Talent Testing</a:t>
                      </a:r>
                      <a:endParaRPr lang="en-US" sz="1800" u="none" kern="1200" dirty="0" smtClean="0">
                        <a:solidFill>
                          <a:srgbClr val="13BBB7"/>
                        </a:solidFill>
                        <a:effectLst/>
                        <a:latin typeface="Franklin Gothic Book" panose="020B0503020102020204" pitchFamily="34" charset="0"/>
                        <a:ea typeface="+mn-ea"/>
                        <a:cs typeface="+mn-cs"/>
                      </a:endParaRPr>
                    </a:p>
                    <a:p>
                      <a:pPr lvl="0" algn="ctr"/>
                      <a:r>
                        <a:rPr lang="en-US" sz="1800" kern="1200" dirty="0" smtClean="0">
                          <a:solidFill>
                            <a:schemeClr val="tx1"/>
                          </a:solidFill>
                          <a:effectLst/>
                          <a:latin typeface="+mn-lt"/>
                          <a:ea typeface="+mn-ea"/>
                          <a:cs typeface="+mn-cs"/>
                        </a:rPr>
                        <a:t>Based on student’s exam performance in specified</a:t>
                      </a:r>
                      <a:r>
                        <a:rPr lang="en-US" sz="1800" kern="1200" baseline="0" dirty="0" smtClean="0">
                          <a:solidFill>
                            <a:schemeClr val="tx1"/>
                          </a:solidFill>
                          <a:effectLst/>
                          <a:latin typeface="+mn-lt"/>
                          <a:ea typeface="+mn-ea"/>
                          <a:cs typeface="+mn-cs"/>
                        </a:rPr>
                        <a:t> talent areas.</a:t>
                      </a:r>
                      <a:endParaRPr lang="en-US" sz="180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effectLst/>
                        <a:latin typeface="+mn-lt"/>
                        <a:ea typeface="+mn-ea"/>
                        <a:cs typeface="+mn-cs"/>
                      </a:endParaRPr>
                    </a:p>
                  </a:txBody>
                  <a:tcPr>
                    <a:solidFill>
                      <a:schemeClr val="bg1"/>
                    </a:solidFill>
                  </a:tcPr>
                </a:tc>
              </a:tr>
            </a:tbl>
          </a:graphicData>
        </a:graphic>
      </p:graphicFrame>
    </p:spTree>
    <p:extLst>
      <p:ext uri="{BB962C8B-B14F-4D97-AF65-F5344CB8AC3E}">
        <p14:creationId xmlns:p14="http://schemas.microsoft.com/office/powerpoint/2010/main" val="1851013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3999" cy="1754188"/>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a:latin typeface="Franklin Gothic Book" panose="020B0503020102020204" pitchFamily="34" charset="0"/>
              </a:rPr>
              <a:t>How is my </a:t>
            </a:r>
            <a:r>
              <a:rPr lang="en-US" sz="3600" b="1" dirty="0" smtClean="0">
                <a:latin typeface="Franklin Gothic Book" panose="020B0503020102020204" pitchFamily="34" charset="0"/>
              </a:rPr>
              <a:t>match </a:t>
            </a:r>
            <a:r>
              <a:rPr lang="en-US" sz="3600" b="1" dirty="0">
                <a:latin typeface="Franklin Gothic Book" panose="020B0503020102020204" pitchFamily="34" charset="0"/>
              </a:rPr>
              <a:t>determined? </a:t>
            </a:r>
          </a:p>
          <a:p>
            <a:pPr algn="ctr"/>
            <a:r>
              <a:rPr lang="en-US" sz="3600" b="1" dirty="0">
                <a:solidFill>
                  <a:srgbClr val="00BFB3"/>
                </a:solidFill>
                <a:latin typeface="Franklin Gothic Book" panose="020B0503020102020204" pitchFamily="34" charset="0"/>
              </a:rPr>
              <a:t>Admission Methods that </a:t>
            </a:r>
            <a:r>
              <a:rPr lang="en-US" sz="3600" b="1" dirty="0" smtClean="0">
                <a:solidFill>
                  <a:srgbClr val="00BFB3"/>
                </a:solidFill>
                <a:latin typeface="Franklin Gothic Book" panose="020B0503020102020204" pitchFamily="34" charset="0"/>
              </a:rPr>
              <a:t>DO see </a:t>
            </a:r>
            <a:r>
              <a:rPr lang="en-US" sz="3600" b="1" dirty="0">
                <a:solidFill>
                  <a:srgbClr val="00BFB3"/>
                </a:solidFill>
                <a:latin typeface="Franklin Gothic Book" panose="020B0503020102020204" pitchFamily="34" charset="0"/>
              </a:rPr>
              <a:t>applicants’ academic information</a:t>
            </a:r>
          </a:p>
        </p:txBody>
      </p:sp>
      <p:sp>
        <p:nvSpPr>
          <p:cNvPr id="5" name="TextBox 7"/>
          <p:cNvSpPr txBox="1">
            <a:spLocks noChangeArrowheads="1"/>
          </p:cNvSpPr>
          <p:nvPr/>
        </p:nvSpPr>
        <p:spPr bwMode="auto">
          <a:xfrm>
            <a:off x="170393" y="1981200"/>
            <a:ext cx="8897405" cy="1107996"/>
          </a:xfrm>
          <a:prstGeom prst="rect">
            <a:avLst/>
          </a:prstGeom>
          <a:solidFill>
            <a:schemeClr val="bg1">
              <a:lumMod val="95000"/>
            </a:schemeClr>
          </a:solidFill>
          <a:ln>
            <a:noFill/>
          </a:ln>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spcAft>
                <a:spcPts val="600"/>
              </a:spcAft>
              <a:buNone/>
            </a:pPr>
            <a:r>
              <a:rPr lang="en-US" altLang="en-US" sz="2200" dirty="0">
                <a:latin typeface="Franklin Gothic Demi" panose="020B0703020102020204" pitchFamily="34" charset="0"/>
                <a:cs typeface="Arial" pitchFamily="34" charset="0"/>
              </a:rPr>
              <a:t>An Admissions Method is the way a school program considers and matches with applicants. </a:t>
            </a:r>
            <a:r>
              <a:rPr lang="en-US" altLang="en-US" sz="2200" dirty="0">
                <a:latin typeface="Franklin Gothic Book" panose="020B0503020102020204" pitchFamily="34" charset="0"/>
                <a:cs typeface="Arial" pitchFamily="34" charset="0"/>
              </a:rPr>
              <a:t>Remember that students are first grouped by Admission Priority and then evaluated by Admission Method</a:t>
            </a:r>
            <a:endParaRPr lang="en-US" altLang="en-US" sz="2200" b="1" dirty="0" smtClean="0">
              <a:solidFill>
                <a:srgbClr val="13BBB7"/>
              </a:solidFill>
              <a:latin typeface="Franklin Gothic Demi" panose="020B0703020102020204"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83378089"/>
              </p:ext>
            </p:extLst>
          </p:nvPr>
        </p:nvGraphicFramePr>
        <p:xfrm>
          <a:off x="260534" y="3302022"/>
          <a:ext cx="8622931" cy="2286000"/>
        </p:xfrm>
        <a:graphic>
          <a:graphicData uri="http://schemas.openxmlformats.org/drawingml/2006/table">
            <a:tbl>
              <a:tblPr firstRow="1" bandRow="1">
                <a:effectLst>
                  <a:outerShdw blurRad="50800" dist="38100" dir="2700000" algn="tl" rotWithShape="0">
                    <a:prstClr val="black">
                      <a:alpha val="40000"/>
                    </a:prstClr>
                  </a:outerShdw>
                </a:effectLst>
              </a:tblPr>
              <a:tblGrid>
                <a:gridCol w="2658254"/>
                <a:gridCol w="3352800"/>
                <a:gridCol w="2611877"/>
              </a:tblGrid>
              <a:tr h="1828800">
                <a:tc>
                  <a:txBody>
                    <a:bodyPr/>
                    <a:lstStyle/>
                    <a:p>
                      <a:pPr algn="ctr"/>
                      <a:r>
                        <a:rPr lang="en-US" sz="1800" b="1" u="none" dirty="0" smtClean="0">
                          <a:solidFill>
                            <a:srgbClr val="13BBB7"/>
                          </a:solidFill>
                          <a:latin typeface="Franklin Gothic Book" panose="020B0503020102020204" pitchFamily="34" charset="0"/>
                        </a:rPr>
                        <a:t>Screened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latin typeface="+mn-lt"/>
                        </a:rPr>
                        <a:t>School ranks students based on 4</a:t>
                      </a:r>
                      <a:r>
                        <a:rPr lang="en-US" sz="1800" b="0" baseline="30000" dirty="0" smtClean="0">
                          <a:latin typeface="+mn-lt"/>
                        </a:rPr>
                        <a:t>th</a:t>
                      </a:r>
                      <a:r>
                        <a:rPr lang="en-US" sz="1800" b="0" baseline="0" dirty="0" smtClean="0">
                          <a:latin typeface="+mn-lt"/>
                        </a:rPr>
                        <a:t> grade attendance, behavior, state tests, &amp; grades. Other requirements may exist (</a:t>
                      </a:r>
                      <a:r>
                        <a:rPr lang="en-US" sz="1800" b="0" baseline="0" dirty="0" err="1" smtClean="0">
                          <a:latin typeface="+mn-lt"/>
                        </a:rPr>
                        <a:t>i.e.testing</a:t>
                      </a:r>
                      <a:r>
                        <a:rPr lang="en-US" sz="1800" b="0" baseline="0" dirty="0" smtClean="0">
                          <a:latin typeface="+mn-lt"/>
                        </a:rPr>
                        <a:t>, interview)</a:t>
                      </a:r>
                      <a:endParaRPr lang="en-US" sz="1800" b="1" dirty="0">
                        <a:latin typeface="+mn-lt"/>
                      </a:endParaRPr>
                    </a:p>
                  </a:txBody>
                  <a:tcPr>
                    <a:solidFill>
                      <a:schemeClr val="bg1"/>
                    </a:solidFill>
                  </a:tcPr>
                </a:tc>
                <a:tc>
                  <a:txBody>
                    <a:bodyPr/>
                    <a:lstStyle/>
                    <a:p>
                      <a:pPr algn="ctr"/>
                      <a:r>
                        <a:rPr lang="en-US" sz="1800" b="1" u="none" dirty="0" smtClean="0">
                          <a:solidFill>
                            <a:srgbClr val="00BFB3"/>
                          </a:solidFill>
                          <a:latin typeface="Franklin Gothic Book" panose="020B0503020102020204" pitchFamily="34" charset="0"/>
                        </a:rPr>
                        <a:t>Composite</a:t>
                      </a:r>
                      <a:r>
                        <a:rPr lang="en-US" sz="1800" b="1" u="none" baseline="0" dirty="0" smtClean="0">
                          <a:solidFill>
                            <a:srgbClr val="00BFB3"/>
                          </a:solidFill>
                          <a:latin typeface="Franklin Gothic Book" panose="020B0503020102020204" pitchFamily="34" charset="0"/>
                        </a:rPr>
                        <a:t> Score </a:t>
                      </a:r>
                    </a:p>
                    <a:p>
                      <a:pPr algn="ctr"/>
                      <a:r>
                        <a:rPr lang="en-US" sz="1800" b="0" baseline="0" dirty="0" smtClean="0"/>
                        <a:t>Students are admitted based on a score that’s calculated using fourth grade report cards, state ELA and math exams, attendance, and behavior. See published rubrics.</a:t>
                      </a:r>
                      <a:endParaRPr lang="en-US" sz="1800" b="1" dirty="0"/>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smtClean="0">
                          <a:solidFill>
                            <a:srgbClr val="13BBB7"/>
                          </a:solidFill>
                          <a:effectLst/>
                          <a:latin typeface="Franklin Gothic Book" panose="020B0503020102020204" pitchFamily="34" charset="0"/>
                          <a:ea typeface="+mn-ea"/>
                          <a:cs typeface="+mn-cs"/>
                        </a:rPr>
                        <a:t>Screened for Language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none" kern="1200" dirty="0" smtClean="0">
                          <a:solidFill>
                            <a:schemeClr val="tx1"/>
                          </a:solidFill>
                          <a:effectLst/>
                          <a:latin typeface="+mn-lt"/>
                          <a:ea typeface="+mn-ea"/>
                          <a:cs typeface="+mn-cs"/>
                        </a:rPr>
                        <a:t>Based</a:t>
                      </a:r>
                      <a:r>
                        <a:rPr lang="en-US" sz="1800" b="0" u="none" kern="1200" baseline="0" dirty="0" smtClean="0">
                          <a:solidFill>
                            <a:schemeClr val="tx1"/>
                          </a:solidFill>
                          <a:effectLst/>
                          <a:latin typeface="+mn-lt"/>
                          <a:ea typeface="+mn-ea"/>
                          <a:cs typeface="+mn-cs"/>
                        </a:rPr>
                        <a:t> on students’ English language skills.</a:t>
                      </a:r>
                      <a:endParaRPr lang="en-US" sz="1800" b="1" dirty="0"/>
                    </a:p>
                  </a:txBody>
                  <a:tcPr>
                    <a:solidFill>
                      <a:schemeClr val="bg1"/>
                    </a:solidFill>
                  </a:tcPr>
                </a:tc>
              </a:tr>
            </a:tbl>
          </a:graphicData>
        </a:graphic>
      </p:graphicFrame>
      <p:sp>
        <p:nvSpPr>
          <p:cNvPr id="7" name="Text Placeholder 21"/>
          <p:cNvSpPr txBox="1">
            <a:spLocks/>
          </p:cNvSpPr>
          <p:nvPr/>
        </p:nvSpPr>
        <p:spPr bwMode="auto">
          <a:xfrm>
            <a:off x="656695" y="5653278"/>
            <a:ext cx="7924800" cy="843779"/>
          </a:xfrm>
          <a:prstGeom prst="rect">
            <a:avLst/>
          </a:prstGeom>
          <a:solidFill>
            <a:srgbClr val="78BE20"/>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2000" b="1" dirty="0" smtClean="0">
                <a:latin typeface="Franklin Gothic Demi" panose="020B0703020102020204" pitchFamily="34" charset="0"/>
                <a:cs typeface="Arial"/>
              </a:rPr>
              <a:t>Tip: </a:t>
            </a:r>
            <a:r>
              <a:rPr lang="en-US" sz="2000" dirty="0">
                <a:latin typeface="Franklin Gothic Demi" panose="020B0703020102020204" pitchFamily="34" charset="0"/>
              </a:rPr>
              <a:t>Before ranking a program on your application, please check all details about that </a:t>
            </a:r>
            <a:r>
              <a:rPr lang="en-US" sz="2000" dirty="0" smtClean="0">
                <a:latin typeface="Franklin Gothic Demi" panose="020B0703020102020204" pitchFamily="34" charset="0"/>
              </a:rPr>
              <a:t>program’s admissions in </a:t>
            </a:r>
            <a:r>
              <a:rPr lang="en-US" sz="2000" dirty="0">
                <a:latin typeface="Franklin Gothic Demi" panose="020B0703020102020204" pitchFamily="34" charset="0"/>
              </a:rPr>
              <a:t>the MS Directory! </a:t>
            </a:r>
          </a:p>
        </p:txBody>
      </p:sp>
      <p:sp>
        <p:nvSpPr>
          <p:cNvPr id="8" name="Rectangle 7"/>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108918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18009"/>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a:latin typeface="Franklin Gothic Book" panose="020B0503020102020204" pitchFamily="34" charset="0"/>
              </a:rPr>
              <a:t>How is my </a:t>
            </a:r>
            <a:r>
              <a:rPr lang="en-US" sz="3600" b="1" dirty="0" smtClean="0">
                <a:latin typeface="Franklin Gothic Book" panose="020B0503020102020204" pitchFamily="34" charset="0"/>
              </a:rPr>
              <a:t>match determined</a:t>
            </a:r>
            <a:r>
              <a:rPr lang="en-US" sz="3600" b="1" dirty="0">
                <a:latin typeface="Franklin Gothic Book" panose="020B0503020102020204" pitchFamily="34" charset="0"/>
              </a:rPr>
              <a:t>? </a:t>
            </a:r>
          </a:p>
          <a:p>
            <a:pPr algn="ctr"/>
            <a:r>
              <a:rPr lang="en-US" sz="3600" b="1" dirty="0" smtClean="0">
                <a:solidFill>
                  <a:srgbClr val="00BFB3"/>
                </a:solidFill>
                <a:latin typeface="Franklin Gothic Book" panose="020B0503020102020204" pitchFamily="34" charset="0"/>
              </a:rPr>
              <a:t>Seat Availability</a:t>
            </a:r>
            <a:endParaRPr lang="en-US" sz="3600" b="1" dirty="0">
              <a:solidFill>
                <a:srgbClr val="00BFB3"/>
              </a:solidFill>
              <a:latin typeface="Franklin Gothic Book" panose="020B0503020102020204" pitchFamily="34" charset="0"/>
            </a:endParaRPr>
          </a:p>
        </p:txBody>
      </p:sp>
      <p:sp>
        <p:nvSpPr>
          <p:cNvPr id="5" name="TextBox 7"/>
          <p:cNvSpPr txBox="1">
            <a:spLocks noChangeArrowheads="1"/>
          </p:cNvSpPr>
          <p:nvPr/>
        </p:nvSpPr>
        <p:spPr bwMode="auto">
          <a:xfrm>
            <a:off x="340670" y="1299579"/>
            <a:ext cx="84677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spcAft>
                <a:spcPts val="600"/>
              </a:spcAft>
              <a:buNone/>
            </a:pPr>
            <a:r>
              <a:rPr lang="en-US" altLang="en-US" sz="2400" b="1" dirty="0" smtClean="0">
                <a:latin typeface="Franklin Gothic Book" panose="020B0503020102020204" pitchFamily="34" charset="0"/>
                <a:cs typeface="Arial" pitchFamily="34" charset="0"/>
              </a:rPr>
              <a:t>To learn about how competitive a program is</a:t>
            </a:r>
            <a:r>
              <a:rPr lang="en-US" altLang="en-US" sz="2400" dirty="0" smtClean="0">
                <a:latin typeface="Franklin Gothic Book" panose="020B0503020102020204" pitchFamily="34" charset="0"/>
                <a:cs typeface="Arial" pitchFamily="34" charset="0"/>
              </a:rPr>
              <a:t>, review the number of available seats in a program, and the number of applicants for those seats. </a:t>
            </a:r>
          </a:p>
        </p:txBody>
      </p:sp>
      <p:graphicFrame>
        <p:nvGraphicFramePr>
          <p:cNvPr id="6" name="Content Placeholder 11"/>
          <p:cNvGraphicFramePr>
            <a:graphicFrameLocks/>
          </p:cNvGraphicFramePr>
          <p:nvPr>
            <p:extLst>
              <p:ext uri="{D42A27DB-BD31-4B8C-83A1-F6EECF244321}">
                <p14:modId xmlns:p14="http://schemas.microsoft.com/office/powerpoint/2010/main" val="4125477511"/>
              </p:ext>
            </p:extLst>
          </p:nvPr>
        </p:nvGraphicFramePr>
        <p:xfrm>
          <a:off x="609600" y="2979311"/>
          <a:ext cx="3581400" cy="1828801"/>
        </p:xfrm>
        <a:graphic>
          <a:graphicData uri="http://schemas.openxmlformats.org/drawingml/2006/table">
            <a:tbl>
              <a:tblPr firstRow="1" firstCol="1" bandRow="1" bandCol="1">
                <a:effectLst>
                  <a:outerShdw blurRad="50800" dist="38100" dir="2700000" algn="tl" rotWithShape="0">
                    <a:prstClr val="black">
                      <a:alpha val="40000"/>
                    </a:prstClr>
                  </a:outerShdw>
                </a:effectLst>
                <a:tableStyleId>{7DF18680-E054-41AD-8BC1-D1AEF772440D}</a:tableStyleId>
              </a:tblPr>
              <a:tblGrid>
                <a:gridCol w="1459088"/>
                <a:gridCol w="2122312"/>
              </a:tblGrid>
              <a:tr h="615819">
                <a:tc gridSpan="2">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lnSpc>
                          <a:spcPct val="115000"/>
                        </a:lnSpc>
                        <a:spcBef>
                          <a:spcPts val="0"/>
                        </a:spcBef>
                        <a:spcAft>
                          <a:spcPts val="0"/>
                        </a:spcAft>
                      </a:pPr>
                      <a:r>
                        <a:rPr lang="en-US" sz="1500" dirty="0" smtClean="0">
                          <a:effectLst/>
                        </a:rPr>
                        <a:t>Program </a:t>
                      </a:r>
                      <a:r>
                        <a:rPr lang="en-US" sz="1500" dirty="0">
                          <a:effectLst/>
                        </a:rPr>
                        <a:t>with </a:t>
                      </a:r>
                      <a:r>
                        <a:rPr lang="en-US" sz="1500" dirty="0" smtClean="0">
                          <a:effectLst/>
                        </a:rPr>
                        <a:t>Lower Demand</a:t>
                      </a:r>
                      <a:endParaRPr lang="en-US" sz="1500" dirty="0">
                        <a:effectLst/>
                        <a:latin typeface="Arial"/>
                        <a:ea typeface="Calibri"/>
                        <a:cs typeface="Arial"/>
                      </a:endParaRPr>
                    </a:p>
                  </a:txBody>
                  <a:tcPr marL="34801" marR="34801" marT="0" marB="0" anchor="ctr">
                    <a:solidFill>
                      <a:srgbClr val="2F5597"/>
                    </a:solidFill>
                  </a:tcPr>
                </a:tc>
                <a:tc hMerge="1">
                  <a:txBody>
                    <a:bodyPr/>
                    <a:lstStyle/>
                    <a:p>
                      <a:endParaRPr lang="en-US"/>
                    </a:p>
                  </a:txBody>
                  <a:tcPr/>
                </a:tc>
              </a:tr>
              <a:tr h="808655">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lnSpc>
                          <a:spcPct val="115000"/>
                        </a:lnSpc>
                        <a:spcBef>
                          <a:spcPts val="0"/>
                        </a:spcBef>
                        <a:spcAft>
                          <a:spcPts val="0"/>
                        </a:spcAft>
                      </a:pPr>
                      <a:r>
                        <a:rPr lang="en-US" sz="1500" dirty="0" smtClean="0">
                          <a:effectLst/>
                        </a:rPr>
                        <a:t>2015</a:t>
                      </a:r>
                      <a:endParaRPr lang="en-US" sz="1500" dirty="0">
                        <a:effectLst/>
                      </a:endParaRPr>
                    </a:p>
                    <a:p>
                      <a:pPr marL="0" marR="0" algn="ctr">
                        <a:lnSpc>
                          <a:spcPct val="115000"/>
                        </a:lnSpc>
                        <a:spcBef>
                          <a:spcPts val="0"/>
                        </a:spcBef>
                        <a:spcAft>
                          <a:spcPts val="0"/>
                        </a:spcAft>
                      </a:pPr>
                      <a:r>
                        <a:rPr lang="en-US" sz="1500" dirty="0">
                          <a:effectLst/>
                        </a:rPr>
                        <a:t>Seats</a:t>
                      </a:r>
                      <a:endParaRPr lang="en-US" sz="1500" dirty="0">
                        <a:effectLst/>
                        <a:latin typeface="Arial"/>
                        <a:ea typeface="Calibri"/>
                        <a:cs typeface="Arial"/>
                      </a:endParaRPr>
                    </a:p>
                  </a:txBody>
                  <a:tcPr marL="34801" marR="34801"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676767"/>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ctr">
                        <a:lnSpc>
                          <a:spcPct val="115000"/>
                        </a:lnSpc>
                        <a:spcBef>
                          <a:spcPts val="0"/>
                        </a:spcBef>
                        <a:spcAft>
                          <a:spcPts val="0"/>
                        </a:spcAft>
                      </a:pPr>
                      <a:r>
                        <a:rPr lang="en-US" sz="1500" b="1" dirty="0" smtClean="0">
                          <a:effectLst/>
                        </a:rPr>
                        <a:t>2015</a:t>
                      </a:r>
                      <a:endParaRPr lang="en-US" sz="1500" b="1" dirty="0">
                        <a:effectLst/>
                      </a:endParaRPr>
                    </a:p>
                    <a:p>
                      <a:pPr marL="0" marR="0" algn="ctr">
                        <a:lnSpc>
                          <a:spcPct val="115000"/>
                        </a:lnSpc>
                        <a:spcBef>
                          <a:spcPts val="0"/>
                        </a:spcBef>
                        <a:spcAft>
                          <a:spcPts val="0"/>
                        </a:spcAft>
                      </a:pPr>
                      <a:r>
                        <a:rPr lang="en-US" sz="1500" b="1" dirty="0">
                          <a:effectLst/>
                        </a:rPr>
                        <a:t>Applicants</a:t>
                      </a:r>
                      <a:endParaRPr lang="en-US" sz="1500" b="1" dirty="0">
                        <a:effectLst/>
                        <a:latin typeface="Arial"/>
                        <a:ea typeface="Calibri"/>
                        <a:cs typeface="Arial"/>
                      </a:endParaRPr>
                    </a:p>
                  </a:txBody>
                  <a:tcPr marL="34801" marR="34801" marT="0"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BFBFBF"/>
                    </a:solidFill>
                  </a:tcPr>
                </a:tc>
              </a:tr>
              <a:tr h="404327">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lnSpc>
                          <a:spcPct val="115000"/>
                        </a:lnSpc>
                        <a:spcBef>
                          <a:spcPts val="0"/>
                        </a:spcBef>
                        <a:spcAft>
                          <a:spcPts val="0"/>
                        </a:spcAft>
                      </a:pPr>
                      <a:r>
                        <a:rPr lang="en-US" sz="1500" dirty="0" smtClean="0">
                          <a:effectLst/>
                        </a:rPr>
                        <a:t>150</a:t>
                      </a:r>
                      <a:endParaRPr lang="en-US" sz="1500" dirty="0">
                        <a:effectLst/>
                        <a:latin typeface="Arial"/>
                        <a:ea typeface="Calibri"/>
                        <a:cs typeface="Arial"/>
                      </a:endParaRPr>
                    </a:p>
                  </a:txBody>
                  <a:tcPr marL="34801" marR="34801" marT="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676767"/>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ctr">
                        <a:lnSpc>
                          <a:spcPct val="115000"/>
                        </a:lnSpc>
                        <a:spcBef>
                          <a:spcPts val="0"/>
                        </a:spcBef>
                        <a:spcAft>
                          <a:spcPts val="0"/>
                        </a:spcAft>
                      </a:pPr>
                      <a:r>
                        <a:rPr lang="en-US" sz="1500" dirty="0" smtClean="0">
                          <a:effectLst/>
                        </a:rPr>
                        <a:t>250</a:t>
                      </a:r>
                      <a:endParaRPr lang="en-US" sz="1500" dirty="0">
                        <a:effectLst/>
                        <a:latin typeface="Arial"/>
                        <a:ea typeface="Calibri"/>
                        <a:cs typeface="Arial"/>
                      </a:endParaRPr>
                    </a:p>
                  </a:txBody>
                  <a:tcPr marL="34801" marR="34801"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BFBFBF"/>
                    </a:solidFill>
                  </a:tcPr>
                </a:tc>
              </a:tr>
            </a:tbl>
          </a:graphicData>
        </a:graphic>
      </p:graphicFrame>
      <p:graphicFrame>
        <p:nvGraphicFramePr>
          <p:cNvPr id="7" name="Content Placeholder 12"/>
          <p:cNvGraphicFramePr>
            <a:graphicFrameLocks/>
          </p:cNvGraphicFramePr>
          <p:nvPr>
            <p:extLst>
              <p:ext uri="{D42A27DB-BD31-4B8C-83A1-F6EECF244321}">
                <p14:modId xmlns:p14="http://schemas.microsoft.com/office/powerpoint/2010/main" val="3760818605"/>
              </p:ext>
            </p:extLst>
          </p:nvPr>
        </p:nvGraphicFramePr>
        <p:xfrm>
          <a:off x="4876800" y="2979311"/>
          <a:ext cx="3589737" cy="1828802"/>
        </p:xfrm>
        <a:graphic>
          <a:graphicData uri="http://schemas.openxmlformats.org/drawingml/2006/table">
            <a:tbl>
              <a:tblPr firstRow="1" firstCol="1" bandRow="1" bandCol="1">
                <a:effectLst>
                  <a:outerShdw blurRad="50800" dist="38100" dir="2700000" algn="tl" rotWithShape="0">
                    <a:prstClr val="black">
                      <a:alpha val="40000"/>
                    </a:prstClr>
                  </a:outerShdw>
                </a:effectLst>
                <a:tableStyleId>{7DF18680-E054-41AD-8BC1-D1AEF772440D}</a:tableStyleId>
              </a:tblPr>
              <a:tblGrid>
                <a:gridCol w="1501094"/>
                <a:gridCol w="2088643"/>
              </a:tblGrid>
              <a:tr h="552228">
                <a:tc gridSpan="2">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lnSpc>
                          <a:spcPct val="115000"/>
                        </a:lnSpc>
                        <a:spcBef>
                          <a:spcPts val="600"/>
                        </a:spcBef>
                        <a:spcAft>
                          <a:spcPts val="600"/>
                        </a:spcAft>
                      </a:pPr>
                      <a:r>
                        <a:rPr lang="en-US" sz="1500" dirty="0" smtClean="0">
                          <a:effectLst/>
                        </a:rPr>
                        <a:t>Program with Higher Demand</a:t>
                      </a:r>
                      <a:endParaRPr lang="en-US" sz="1500" dirty="0" smtClean="0">
                        <a:effectLst/>
                        <a:latin typeface="Arial"/>
                        <a:cs typeface="Arial"/>
                      </a:endParaRPr>
                    </a:p>
                  </a:txBody>
                  <a:tcPr marL="30770" marR="30770" marT="0" marB="0" anchor="ctr">
                    <a:solidFill>
                      <a:srgbClr val="2F5597"/>
                    </a:solidFill>
                  </a:tcPr>
                </a:tc>
                <a:tc hMerge="1">
                  <a:txBody>
                    <a:bodyPr/>
                    <a:lstStyle/>
                    <a:p>
                      <a:endParaRPr lang="en-US"/>
                    </a:p>
                  </a:txBody>
                  <a:tcPr/>
                </a:tc>
              </a:tr>
              <a:tr h="851050">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lnSpc>
                          <a:spcPct val="115000"/>
                        </a:lnSpc>
                        <a:spcBef>
                          <a:spcPts val="0"/>
                        </a:spcBef>
                        <a:spcAft>
                          <a:spcPts val="0"/>
                        </a:spcAft>
                      </a:pPr>
                      <a:r>
                        <a:rPr lang="en-US" sz="1500" b="1" dirty="0" smtClean="0">
                          <a:effectLst/>
                        </a:rPr>
                        <a:t>2015</a:t>
                      </a:r>
                      <a:endParaRPr lang="en-US" sz="1500" b="1" dirty="0">
                        <a:effectLst/>
                      </a:endParaRPr>
                    </a:p>
                    <a:p>
                      <a:pPr marL="0" marR="0" algn="ctr">
                        <a:lnSpc>
                          <a:spcPct val="115000"/>
                        </a:lnSpc>
                        <a:spcBef>
                          <a:spcPts val="0"/>
                        </a:spcBef>
                        <a:spcAft>
                          <a:spcPts val="0"/>
                        </a:spcAft>
                      </a:pPr>
                      <a:r>
                        <a:rPr lang="en-US" sz="1500" b="1" dirty="0">
                          <a:effectLst/>
                        </a:rPr>
                        <a:t>Seats</a:t>
                      </a:r>
                      <a:endParaRPr lang="en-US" sz="1500" b="1" dirty="0">
                        <a:effectLst/>
                        <a:latin typeface="Arial"/>
                        <a:ea typeface="Calibri"/>
                        <a:cs typeface="Arial"/>
                      </a:endParaRPr>
                    </a:p>
                  </a:txBody>
                  <a:tcPr marL="30770" marR="30770"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676767"/>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ctr">
                        <a:lnSpc>
                          <a:spcPct val="115000"/>
                        </a:lnSpc>
                        <a:spcBef>
                          <a:spcPts val="0"/>
                        </a:spcBef>
                        <a:spcAft>
                          <a:spcPts val="0"/>
                        </a:spcAft>
                      </a:pPr>
                      <a:r>
                        <a:rPr lang="en-US" sz="1500" b="1" dirty="0" smtClean="0">
                          <a:effectLst/>
                        </a:rPr>
                        <a:t>2015</a:t>
                      </a:r>
                      <a:endParaRPr lang="en-US" sz="1500" b="1" dirty="0">
                        <a:effectLst/>
                      </a:endParaRPr>
                    </a:p>
                    <a:p>
                      <a:pPr marL="0" marR="0" algn="ctr">
                        <a:lnSpc>
                          <a:spcPct val="115000"/>
                        </a:lnSpc>
                        <a:spcBef>
                          <a:spcPts val="0"/>
                        </a:spcBef>
                        <a:spcAft>
                          <a:spcPts val="0"/>
                        </a:spcAft>
                      </a:pPr>
                      <a:r>
                        <a:rPr lang="en-US" sz="1500" b="1" dirty="0">
                          <a:effectLst/>
                        </a:rPr>
                        <a:t>Applicants</a:t>
                      </a:r>
                      <a:endParaRPr lang="en-US" sz="1500" b="1" dirty="0">
                        <a:effectLst/>
                        <a:latin typeface="Arial"/>
                        <a:ea typeface="Calibri"/>
                        <a:cs typeface="Arial"/>
                      </a:endParaRPr>
                    </a:p>
                  </a:txBody>
                  <a:tcPr marL="30770" marR="30770" marT="0"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BFBFBF"/>
                    </a:solidFill>
                  </a:tcPr>
                </a:tc>
              </a:tr>
              <a:tr h="425524">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lnSpc>
                          <a:spcPct val="115000"/>
                        </a:lnSpc>
                        <a:spcBef>
                          <a:spcPts val="0"/>
                        </a:spcBef>
                        <a:spcAft>
                          <a:spcPts val="0"/>
                        </a:spcAft>
                      </a:pPr>
                      <a:r>
                        <a:rPr lang="en-US" sz="1500" dirty="0" smtClean="0">
                          <a:effectLst/>
                        </a:rPr>
                        <a:t>150</a:t>
                      </a:r>
                      <a:endParaRPr lang="en-US" sz="1500" dirty="0">
                        <a:effectLst/>
                        <a:latin typeface="Arial"/>
                        <a:ea typeface="Calibri"/>
                        <a:cs typeface="Arial"/>
                      </a:endParaRPr>
                    </a:p>
                  </a:txBody>
                  <a:tcPr marL="30770" marR="30770" marT="0" marB="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676767"/>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ctr">
                        <a:lnSpc>
                          <a:spcPct val="115000"/>
                        </a:lnSpc>
                        <a:spcBef>
                          <a:spcPts val="0"/>
                        </a:spcBef>
                        <a:spcAft>
                          <a:spcPts val="0"/>
                        </a:spcAft>
                      </a:pPr>
                      <a:r>
                        <a:rPr lang="en-US" sz="1500" dirty="0" smtClean="0">
                          <a:effectLst/>
                        </a:rPr>
                        <a:t>1,170</a:t>
                      </a:r>
                      <a:endParaRPr lang="en-US" sz="1500" dirty="0">
                        <a:effectLst/>
                        <a:latin typeface="Arial"/>
                        <a:ea typeface="Calibri"/>
                        <a:cs typeface="Arial"/>
                      </a:endParaRPr>
                    </a:p>
                  </a:txBody>
                  <a:tcPr marL="30770" marR="3077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BFBFBF"/>
                    </a:solidFill>
                  </a:tcPr>
                </a:tc>
              </a:tr>
            </a:tbl>
          </a:graphicData>
        </a:graphic>
      </p:graphicFrame>
      <p:sp>
        <p:nvSpPr>
          <p:cNvPr id="8" name="Text Placeholder 21"/>
          <p:cNvSpPr txBox="1">
            <a:spLocks/>
          </p:cNvSpPr>
          <p:nvPr/>
        </p:nvSpPr>
        <p:spPr bwMode="auto">
          <a:xfrm>
            <a:off x="2556868" y="5562600"/>
            <a:ext cx="4030263" cy="864033"/>
          </a:xfrm>
          <a:prstGeom prst="rect">
            <a:avLst/>
          </a:prstGeom>
          <a:solidFill>
            <a:srgbClr val="78BE20"/>
          </a:solidFill>
          <a:ln>
            <a:noFill/>
          </a:ln>
          <a:effectLst>
            <a:outerShdw blurRad="50800" dist="38100" dir="2700000" algn="tl" rotWithShape="0">
              <a:prstClr val="black">
                <a:alpha val="40000"/>
              </a:prstClr>
            </a:outerShdw>
          </a:effectLst>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2000" b="1" dirty="0" smtClean="0">
                <a:latin typeface="Franklin Gothic Demi" panose="020B0703020102020204" pitchFamily="34" charset="0"/>
                <a:cs typeface="Arial"/>
              </a:rPr>
              <a:t>Tip: </a:t>
            </a:r>
            <a:r>
              <a:rPr lang="en-US" altLang="en-US" sz="2000" dirty="0" smtClean="0">
                <a:latin typeface="Franklin Gothic Demi" panose="020B0703020102020204" pitchFamily="34" charset="0"/>
                <a:cs typeface="Arial"/>
              </a:rPr>
              <a:t>Don’t </a:t>
            </a:r>
            <a:r>
              <a:rPr lang="en-US" altLang="en-US" sz="2000" i="1" dirty="0" smtClean="0">
                <a:latin typeface="Franklin Gothic Demi" panose="020B0703020102020204" pitchFamily="34" charset="0"/>
                <a:cs typeface="Arial"/>
              </a:rPr>
              <a:t>only</a:t>
            </a:r>
            <a:r>
              <a:rPr lang="en-US" altLang="en-US" sz="2000" dirty="0" smtClean="0">
                <a:latin typeface="Franklin Gothic Demi" panose="020B0703020102020204" pitchFamily="34" charset="0"/>
                <a:cs typeface="Arial"/>
              </a:rPr>
              <a:t> rank programs that have high demand.</a:t>
            </a:r>
            <a:endParaRPr lang="en-US" altLang="en-US" sz="2000" dirty="0">
              <a:latin typeface="Franklin Gothic Demi" panose="020B0703020102020204" pitchFamily="34" charset="0"/>
              <a:cs typeface="Arial"/>
            </a:endParaRPr>
          </a:p>
        </p:txBody>
      </p:sp>
      <p:sp>
        <p:nvSpPr>
          <p:cNvPr id="9" name="Rectangle 8"/>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239715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18009"/>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a:latin typeface="Franklin Gothic Book" panose="020B0503020102020204" pitchFamily="34" charset="0"/>
              </a:rPr>
              <a:t>How is my </a:t>
            </a:r>
            <a:r>
              <a:rPr lang="en-US" sz="3600" b="1" dirty="0" smtClean="0">
                <a:latin typeface="Franklin Gothic Book" panose="020B0503020102020204" pitchFamily="34" charset="0"/>
              </a:rPr>
              <a:t>match determined</a:t>
            </a:r>
            <a:r>
              <a:rPr lang="en-US" sz="3600" b="1" dirty="0">
                <a:latin typeface="Franklin Gothic Book" panose="020B0503020102020204" pitchFamily="34" charset="0"/>
              </a:rPr>
              <a:t>? </a:t>
            </a:r>
          </a:p>
          <a:p>
            <a:pPr algn="ctr"/>
            <a:r>
              <a:rPr lang="en-US" sz="3600" b="1" dirty="0" smtClean="0">
                <a:solidFill>
                  <a:srgbClr val="00BFB3"/>
                </a:solidFill>
                <a:latin typeface="Franklin Gothic Book" panose="020B0503020102020204" pitchFamily="34" charset="0"/>
              </a:rPr>
              <a:t>Special Education</a:t>
            </a:r>
            <a:endParaRPr lang="en-US" sz="3600" b="1" dirty="0">
              <a:solidFill>
                <a:srgbClr val="00BFB3"/>
              </a:solidFill>
              <a:latin typeface="Franklin Gothic Book" panose="020B0503020102020204" pitchFamily="34" charset="0"/>
            </a:endParaRPr>
          </a:p>
        </p:txBody>
      </p:sp>
      <p:sp>
        <p:nvSpPr>
          <p:cNvPr id="5" name="TextBox 7"/>
          <p:cNvSpPr txBox="1">
            <a:spLocks noChangeArrowheads="1"/>
          </p:cNvSpPr>
          <p:nvPr/>
        </p:nvSpPr>
        <p:spPr bwMode="auto">
          <a:xfrm>
            <a:off x="338137" y="1905000"/>
            <a:ext cx="8467725"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ICT</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SETSS</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Related Services – OT, PT, S/L, Counseling</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Testing Accommodations</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Middle School Directory for previous year’s statistics (Students with </a:t>
            </a:r>
            <a:r>
              <a:rPr lang="en-US" altLang="en-US" sz="2400" b="1" dirty="0">
                <a:latin typeface="Franklin Gothic Book" panose="020B0503020102020204" pitchFamily="34" charset="0"/>
                <a:cs typeface="Arial" pitchFamily="34" charset="0"/>
              </a:rPr>
              <a:t>D</a:t>
            </a:r>
            <a:r>
              <a:rPr lang="en-US" altLang="en-US" sz="2400" b="1" dirty="0" smtClean="0">
                <a:latin typeface="Franklin Gothic Book" panose="020B0503020102020204" pitchFamily="34" charset="0"/>
                <a:cs typeface="Arial" pitchFamily="34" charset="0"/>
              </a:rPr>
              <a:t>isabilities)</a:t>
            </a:r>
          </a:p>
        </p:txBody>
      </p:sp>
      <p:sp>
        <p:nvSpPr>
          <p:cNvPr id="9" name="Rectangle 8"/>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1878012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18009"/>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smtClean="0">
                <a:latin typeface="Franklin Gothic Book" panose="020B0503020102020204" pitchFamily="34" charset="0"/>
              </a:rPr>
              <a:t>Things To Note</a:t>
            </a:r>
            <a:endParaRPr lang="en-US" sz="3600" b="1" dirty="0">
              <a:solidFill>
                <a:srgbClr val="00BFB3"/>
              </a:solidFill>
              <a:latin typeface="Franklin Gothic Book" panose="020B0503020102020204" pitchFamily="34" charset="0"/>
            </a:endParaRPr>
          </a:p>
        </p:txBody>
      </p:sp>
      <p:sp>
        <p:nvSpPr>
          <p:cNvPr id="5" name="TextBox 7"/>
          <p:cNvSpPr txBox="1">
            <a:spLocks noChangeArrowheads="1"/>
          </p:cNvSpPr>
          <p:nvPr/>
        </p:nvSpPr>
        <p:spPr bwMode="auto">
          <a:xfrm>
            <a:off x="338137" y="1443365"/>
            <a:ext cx="84677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There is no Sibling Preference with Middle School</a:t>
            </a:r>
          </a:p>
          <a:p>
            <a:pPr marL="1085850" lvl="1" indent="-342900" eaLnBrk="1" hangingPunct="1">
              <a:spcBef>
                <a:spcPct val="0"/>
              </a:spcBef>
              <a:spcAft>
                <a:spcPts val="600"/>
              </a:spcAft>
            </a:pPr>
            <a:r>
              <a:rPr lang="en-US" altLang="en-US" sz="2000" b="1" dirty="0">
                <a:latin typeface="Franklin Gothic Book" panose="020B0503020102020204" pitchFamily="34" charset="0"/>
                <a:cs typeface="Arial" pitchFamily="34" charset="0"/>
              </a:rPr>
              <a:t>This also applies for twins applying to the same schools.</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Many schools allow only one guardian to attend tours with their child. </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Many tours sell out VERY quickly, so you need to be vigilant with setting up tours as soon as the dates are released</a:t>
            </a:r>
            <a:r>
              <a:rPr lang="en-US" altLang="en-US" sz="2400" b="1" dirty="0" smtClean="0">
                <a:latin typeface="Franklin Gothic Book" panose="020B0503020102020204" pitchFamily="34" charset="0"/>
                <a:cs typeface="Arial" pitchFamily="34" charset="0"/>
              </a:rPr>
              <a:t>.</a:t>
            </a: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It </a:t>
            </a:r>
            <a:r>
              <a:rPr lang="en-US" altLang="en-US" sz="2400" b="1" dirty="0" smtClean="0">
                <a:latin typeface="Franklin Gothic Book" panose="020B0503020102020204" pitchFamily="34" charset="0"/>
                <a:cs typeface="Arial" pitchFamily="34" charset="0"/>
              </a:rPr>
              <a:t>is imperative that you confirm all student data with school – we need accurate street address, email address and phone number.  Try to do this before the last day of school. </a:t>
            </a:r>
          </a:p>
          <a:p>
            <a:pPr marL="1085850" lvl="1" indent="-342900" eaLnBrk="1" hangingPunct="1">
              <a:spcBef>
                <a:spcPct val="0"/>
              </a:spcBef>
              <a:spcAft>
                <a:spcPts val="600"/>
              </a:spcAft>
            </a:pPr>
            <a:r>
              <a:rPr lang="en-US" altLang="en-US" sz="2000" b="1" dirty="0" smtClean="0">
                <a:latin typeface="Franklin Gothic Book" panose="020B0503020102020204" pitchFamily="34" charset="0"/>
                <a:cs typeface="Arial" pitchFamily="34" charset="0"/>
              </a:rPr>
              <a:t>If you plan on moving before the Fall or during 5</a:t>
            </a:r>
            <a:r>
              <a:rPr lang="en-US" altLang="en-US" sz="2000" b="1" baseline="30000" dirty="0" smtClean="0">
                <a:latin typeface="Franklin Gothic Book" panose="020B0503020102020204" pitchFamily="34" charset="0"/>
                <a:cs typeface="Arial" pitchFamily="34" charset="0"/>
              </a:rPr>
              <a:t>th</a:t>
            </a:r>
            <a:r>
              <a:rPr lang="en-US" altLang="en-US" sz="2000" b="1" dirty="0" smtClean="0">
                <a:latin typeface="Franklin Gothic Book" panose="020B0503020102020204" pitchFamily="34" charset="0"/>
                <a:cs typeface="Arial" pitchFamily="34" charset="0"/>
              </a:rPr>
              <a:t> Grade, please notify us immediately. </a:t>
            </a:r>
            <a:endParaRPr lang="en-US" altLang="en-US" sz="2000" b="1" dirty="0">
              <a:latin typeface="Franklin Gothic Book" panose="020B0503020102020204" pitchFamily="34" charset="0"/>
              <a:cs typeface="Arial" pitchFamily="34" charset="0"/>
            </a:endParaRPr>
          </a:p>
          <a:p>
            <a:pPr marL="342900" indent="-342900" eaLnBrk="1" hangingPunct="1">
              <a:spcBef>
                <a:spcPct val="0"/>
              </a:spcBef>
              <a:spcAft>
                <a:spcPts val="600"/>
              </a:spcAft>
            </a:pPr>
            <a:r>
              <a:rPr lang="en-US" altLang="en-US" sz="2400" b="1" dirty="0" smtClean="0">
                <a:latin typeface="Franklin Gothic Book" panose="020B0503020102020204" pitchFamily="34" charset="0"/>
                <a:cs typeface="Arial" pitchFamily="34" charset="0"/>
              </a:rPr>
              <a:t>We are so lucky to be in </a:t>
            </a:r>
            <a:r>
              <a:rPr lang="en-US" altLang="en-US" sz="2400" b="1" dirty="0">
                <a:latin typeface="Franklin Gothic Book" panose="020B0503020102020204" pitchFamily="34" charset="0"/>
                <a:cs typeface="Arial" pitchFamily="34" charset="0"/>
              </a:rPr>
              <a:t>District 2</a:t>
            </a:r>
            <a:r>
              <a:rPr lang="en-US" altLang="en-US" sz="2400" b="1" dirty="0" smtClean="0">
                <a:latin typeface="Franklin Gothic Book" panose="020B0503020102020204" pitchFamily="34" charset="0"/>
                <a:cs typeface="Arial" pitchFamily="34" charset="0"/>
              </a:rPr>
              <a:t>!! The middle schools are GREAT.</a:t>
            </a:r>
            <a:endParaRPr lang="en-US" altLang="en-US" sz="2400" b="1" dirty="0">
              <a:latin typeface="Franklin Gothic Book" panose="020B0503020102020204" pitchFamily="34" charset="0"/>
              <a:cs typeface="Arial" pitchFamily="34" charset="0"/>
            </a:endParaRPr>
          </a:p>
          <a:p>
            <a:pPr eaLnBrk="1" hangingPunct="1">
              <a:spcBef>
                <a:spcPct val="0"/>
              </a:spcBef>
              <a:spcAft>
                <a:spcPts val="600"/>
              </a:spcAft>
              <a:buNone/>
            </a:pPr>
            <a:endParaRPr lang="en-US" altLang="en-US" sz="2400" b="1" dirty="0" smtClean="0">
              <a:latin typeface="Franklin Gothic Book" panose="020B0503020102020204" pitchFamily="34" charset="0"/>
              <a:cs typeface="Arial" pitchFamily="34" charset="0"/>
            </a:endParaRPr>
          </a:p>
          <a:p>
            <a:pPr lvl="1" indent="0" eaLnBrk="1" hangingPunct="1">
              <a:spcBef>
                <a:spcPct val="0"/>
              </a:spcBef>
              <a:spcAft>
                <a:spcPts val="600"/>
              </a:spcAft>
              <a:buNone/>
            </a:pPr>
            <a:r>
              <a:rPr lang="en-US" altLang="en-US" sz="2000" b="1" dirty="0">
                <a:latin typeface="Franklin Gothic Book" panose="020B0503020102020204" pitchFamily="34" charset="0"/>
                <a:cs typeface="Arial" pitchFamily="34" charset="0"/>
              </a:rPr>
              <a:t>	</a:t>
            </a:r>
            <a:r>
              <a:rPr lang="en-US" altLang="en-US" sz="2000" b="1" dirty="0" smtClean="0">
                <a:latin typeface="Franklin Gothic Book" panose="020B0503020102020204" pitchFamily="34" charset="0"/>
                <a:cs typeface="Arial" pitchFamily="34" charset="0"/>
              </a:rPr>
              <a:t>			</a:t>
            </a:r>
          </a:p>
        </p:txBody>
      </p:sp>
      <p:sp>
        <p:nvSpPr>
          <p:cNvPr id="9" name="Rectangle 8"/>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1490604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18009"/>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smtClean="0">
                <a:latin typeface="Franklin Gothic Book" panose="020B0503020102020204" pitchFamily="34" charset="0"/>
              </a:rPr>
              <a:t>Overview</a:t>
            </a:r>
            <a:endParaRPr lang="en-US" sz="3600" b="1" dirty="0">
              <a:latin typeface="Franklin Gothic Book" panose="020B0503020102020204" pitchFamily="34" charset="0"/>
            </a:endParaRPr>
          </a:p>
        </p:txBody>
      </p:sp>
      <p:graphicFrame>
        <p:nvGraphicFramePr>
          <p:cNvPr id="5" name="Content Placeholder 3"/>
          <p:cNvGraphicFramePr>
            <a:graphicFrameLocks noGrp="1"/>
          </p:cNvGraphicFramePr>
          <p:nvPr>
            <p:ph idx="4294967295"/>
            <p:extLst>
              <p:ext uri="{D42A27DB-BD31-4B8C-83A1-F6EECF244321}">
                <p14:modId xmlns:p14="http://schemas.microsoft.com/office/powerpoint/2010/main" val="1659118896"/>
              </p:ext>
            </p:extLst>
          </p:nvPr>
        </p:nvGraphicFramePr>
        <p:xfrm>
          <a:off x="326060" y="1828800"/>
          <a:ext cx="8491879" cy="3911417"/>
        </p:xfrm>
        <a:graphic>
          <a:graphicData uri="http://schemas.openxmlformats.org/drawingml/2006/table">
            <a:tbl>
              <a:tblPr firstRow="1" firstCol="1" bandRow="1">
                <a:tableStyleId>{8A107856-5554-42FB-B03E-39F5DBC370BA}</a:tableStyleId>
              </a:tblPr>
              <a:tblGrid>
                <a:gridCol w="1698376"/>
                <a:gridCol w="6793503"/>
              </a:tblGrid>
              <a:tr h="838201">
                <a:tc>
                  <a:txBody>
                    <a:bodyPr/>
                    <a:lstStyle/>
                    <a:p>
                      <a:pPr marL="0" marR="0" algn="ctr">
                        <a:lnSpc>
                          <a:spcPct val="115000"/>
                        </a:lnSpc>
                        <a:spcBef>
                          <a:spcPts val="600"/>
                        </a:spcBef>
                        <a:spcAft>
                          <a:spcPts val="600"/>
                        </a:spcAft>
                      </a:pPr>
                      <a:r>
                        <a:rPr lang="en-US" sz="2000" dirty="0" smtClean="0">
                          <a:solidFill>
                            <a:schemeClr val="tx1"/>
                          </a:solidFill>
                          <a:effectLst/>
                          <a:latin typeface="Franklin Gothic Demi" panose="020B0703020102020204" pitchFamily="34" charset="0"/>
                          <a:cs typeface="Arial"/>
                        </a:rPr>
                        <a:t>September - November</a:t>
                      </a: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marL="0" marR="0" algn="ctr">
                        <a:lnSpc>
                          <a:spcPct val="115000"/>
                        </a:lnSpc>
                        <a:spcBef>
                          <a:spcPts val="0"/>
                        </a:spcBef>
                        <a:spcAft>
                          <a:spcPts val="0"/>
                        </a:spcAft>
                      </a:pPr>
                      <a:r>
                        <a:rPr lang="en-US" sz="1800" b="1" dirty="0" smtClean="0">
                          <a:solidFill>
                            <a:schemeClr val="tx1"/>
                          </a:solidFill>
                          <a:effectLst/>
                          <a:latin typeface="Franklin Gothic Book" panose="020B0503020102020204" pitchFamily="34" charset="0"/>
                          <a:ea typeface="Times New Roman"/>
                          <a:cs typeface="Arial"/>
                        </a:rPr>
                        <a:t>Middle School Open Houses</a:t>
                      </a:r>
                    </a:p>
                    <a:p>
                      <a:pPr marL="0" marR="0" algn="ctr">
                        <a:lnSpc>
                          <a:spcPct val="115000"/>
                        </a:lnSpc>
                        <a:spcBef>
                          <a:spcPts val="0"/>
                        </a:spcBef>
                        <a:spcAft>
                          <a:spcPts val="0"/>
                        </a:spcAft>
                      </a:pPr>
                      <a:r>
                        <a:rPr lang="en-US" sz="1600" b="0" dirty="0" smtClean="0">
                          <a:solidFill>
                            <a:schemeClr val="tx1"/>
                          </a:solidFill>
                          <a:effectLst/>
                          <a:latin typeface="Franklin Gothic Book" panose="020B0503020102020204" pitchFamily="34" charset="0"/>
                          <a:ea typeface="Times New Roman"/>
                          <a:cs typeface="Arial"/>
                        </a:rPr>
                        <a:t>Contact each school directly</a:t>
                      </a:r>
                      <a:r>
                        <a:rPr lang="en-US" sz="1600" b="0" baseline="0" dirty="0" smtClean="0">
                          <a:solidFill>
                            <a:schemeClr val="tx1"/>
                          </a:solidFill>
                          <a:effectLst/>
                          <a:latin typeface="Franklin Gothic Book" panose="020B0503020102020204" pitchFamily="34" charset="0"/>
                          <a:ea typeface="Times New Roman"/>
                          <a:cs typeface="Arial"/>
                        </a:rPr>
                        <a:t> to learn when to visit.</a:t>
                      </a:r>
                      <a:endParaRPr lang="en-US" sz="1600" b="0" dirty="0" smtClean="0">
                        <a:solidFill>
                          <a:schemeClr val="tx1"/>
                        </a:solidFill>
                        <a:effectLst/>
                        <a:latin typeface="Franklin Gothic Book" panose="020B0503020102020204" pitchFamily="34" charset="0"/>
                        <a:ea typeface="Times New Roman"/>
                        <a:cs typeface="Arial"/>
                      </a:endParaRPr>
                    </a:p>
                  </a:txBody>
                  <a:tcPr marL="65151" marR="65151"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5300">
                <a:tc>
                  <a:txBody>
                    <a:bodyPr/>
                    <a:lstStyle/>
                    <a:p>
                      <a:pPr marL="0" marR="0" algn="ctr">
                        <a:lnSpc>
                          <a:spcPct val="80000"/>
                        </a:lnSpc>
                        <a:spcBef>
                          <a:spcPts val="600"/>
                        </a:spcBef>
                        <a:spcAft>
                          <a:spcPts val="600"/>
                        </a:spcAft>
                      </a:pPr>
                      <a:r>
                        <a:rPr lang="en-US" sz="2000" dirty="0" smtClean="0">
                          <a:solidFill>
                            <a:schemeClr val="tx1"/>
                          </a:solidFill>
                          <a:effectLst/>
                          <a:latin typeface="Franklin Gothic Demi" panose="020B0703020102020204" pitchFamily="34" charset="0"/>
                          <a:cs typeface="Arial"/>
                        </a:rPr>
                        <a:t>December 1</a:t>
                      </a: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lvl="0" algn="ctr"/>
                      <a:r>
                        <a:rPr lang="en-US" sz="1800" b="1" kern="1200" baseline="0" dirty="0" smtClean="0">
                          <a:solidFill>
                            <a:schemeClr val="tx1"/>
                          </a:solidFill>
                          <a:effectLst/>
                          <a:latin typeface="Franklin Gothic Book" panose="020B0503020102020204" pitchFamily="34" charset="0"/>
                          <a:ea typeface="+mn-ea"/>
                          <a:cs typeface="Arial"/>
                        </a:rPr>
                        <a:t>Middle School Applications Due</a:t>
                      </a:r>
                      <a:endParaRPr lang="en-US" sz="1600" b="0" kern="1200" dirty="0">
                        <a:solidFill>
                          <a:schemeClr val="tx1"/>
                        </a:solidFill>
                        <a:effectLst/>
                        <a:latin typeface="Franklin Gothic Book" panose="020B0503020102020204" pitchFamily="34" charset="0"/>
                        <a:ea typeface="+mn-ea"/>
                        <a:cs typeface="Arial"/>
                      </a:endParaRPr>
                    </a:p>
                  </a:txBody>
                  <a:tcPr marL="65151" marR="65151"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28700">
                <a:tc>
                  <a:txBody>
                    <a:bodyPr/>
                    <a:lstStyle/>
                    <a:p>
                      <a:pPr marL="0" marR="0" algn="ctr">
                        <a:lnSpc>
                          <a:spcPct val="80000"/>
                        </a:lnSpc>
                        <a:spcBef>
                          <a:spcPts val="600"/>
                        </a:spcBef>
                        <a:spcAft>
                          <a:spcPts val="600"/>
                        </a:spcAft>
                      </a:pPr>
                      <a:r>
                        <a:rPr lang="en-US" sz="2000" dirty="0" smtClean="0">
                          <a:solidFill>
                            <a:schemeClr val="tx1"/>
                          </a:solidFill>
                          <a:effectLst/>
                          <a:latin typeface="Franklin Gothic Demi" panose="020B0703020102020204" pitchFamily="34" charset="0"/>
                          <a:cs typeface="Arial"/>
                        </a:rPr>
                        <a:t>March</a:t>
                      </a: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lvl="0" algn="ctr"/>
                      <a:r>
                        <a:rPr lang="en-US" sz="1800" b="1" kern="1200" baseline="0" dirty="0" smtClean="0">
                          <a:solidFill>
                            <a:schemeClr val="tx1"/>
                          </a:solidFill>
                          <a:effectLst/>
                          <a:latin typeface="Franklin Gothic Book" panose="020B0503020102020204" pitchFamily="34" charset="0"/>
                          <a:ea typeface="+mn-ea"/>
                          <a:cs typeface="Arial"/>
                        </a:rPr>
                        <a:t>New Schools Round</a:t>
                      </a:r>
                    </a:p>
                    <a:p>
                      <a:pPr lvl="0" algn="ctr"/>
                      <a:r>
                        <a:rPr lang="en-US" sz="1600" b="0" kern="1200" baseline="0" dirty="0" smtClean="0">
                          <a:solidFill>
                            <a:schemeClr val="tx1"/>
                          </a:solidFill>
                          <a:effectLst/>
                          <a:latin typeface="Franklin Gothic Book" panose="020B0503020102020204" pitchFamily="34" charset="0"/>
                          <a:ea typeface="+mn-ea"/>
                          <a:cs typeface="Arial"/>
                        </a:rPr>
                        <a:t>If there are new schools in the district, you may</a:t>
                      </a:r>
                    </a:p>
                    <a:p>
                      <a:pPr lvl="0" algn="ctr"/>
                      <a:r>
                        <a:rPr lang="en-US" sz="1600" b="0" kern="1200" baseline="0" dirty="0" smtClean="0">
                          <a:solidFill>
                            <a:schemeClr val="tx1"/>
                          </a:solidFill>
                          <a:effectLst/>
                          <a:latin typeface="Franklin Gothic Book" panose="020B0503020102020204" pitchFamily="34" charset="0"/>
                          <a:ea typeface="+mn-ea"/>
                          <a:cs typeface="Arial"/>
                        </a:rPr>
                        <a:t> apply to new programs you are interested in. </a:t>
                      </a:r>
                      <a:endParaRPr lang="en-US" sz="1600" b="0" kern="1200" dirty="0">
                        <a:solidFill>
                          <a:schemeClr val="tx1"/>
                        </a:solidFill>
                        <a:effectLst/>
                        <a:latin typeface="Franklin Gothic Book" panose="020B0503020102020204" pitchFamily="34" charset="0"/>
                        <a:ea typeface="+mn-ea"/>
                        <a:cs typeface="Arial"/>
                      </a:endParaRPr>
                    </a:p>
                  </a:txBody>
                  <a:tcPr marL="65151" marR="65151"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33400">
                <a:tc>
                  <a:txBody>
                    <a:bodyPr/>
                    <a:lstStyle/>
                    <a:p>
                      <a:pPr marL="0" marR="0" algn="ctr">
                        <a:lnSpc>
                          <a:spcPct val="80000"/>
                        </a:lnSpc>
                        <a:spcBef>
                          <a:spcPts val="600"/>
                        </a:spcBef>
                        <a:spcAft>
                          <a:spcPts val="600"/>
                        </a:spcAft>
                      </a:pPr>
                      <a:r>
                        <a:rPr lang="en-US" sz="2000" dirty="0" smtClean="0">
                          <a:solidFill>
                            <a:schemeClr val="tx1"/>
                          </a:solidFill>
                          <a:effectLst/>
                          <a:latin typeface="Franklin Gothic Demi" panose="020B0703020102020204" pitchFamily="34" charset="0"/>
                          <a:cs typeface="Arial"/>
                        </a:rPr>
                        <a:t>April</a:t>
                      </a: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lvl="0" algn="ctr"/>
                      <a:r>
                        <a:rPr lang="en-US" sz="1800" b="1" kern="1200" baseline="0" dirty="0" smtClean="0">
                          <a:solidFill>
                            <a:schemeClr val="tx1"/>
                          </a:solidFill>
                          <a:effectLst/>
                          <a:latin typeface="Franklin Gothic Book" panose="020B0503020102020204" pitchFamily="34" charset="0"/>
                          <a:ea typeface="+mn-ea"/>
                          <a:cs typeface="Arial"/>
                        </a:rPr>
                        <a:t>Notification Letters Distributed</a:t>
                      </a:r>
                    </a:p>
                  </a:txBody>
                  <a:tcPr marL="65151" marR="65151"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15816">
                <a:tc>
                  <a:txBody>
                    <a:bodyPr/>
                    <a:lstStyle/>
                    <a:p>
                      <a:pPr marL="0" marR="0" algn="ctr">
                        <a:lnSpc>
                          <a:spcPct val="80000"/>
                        </a:lnSpc>
                        <a:spcBef>
                          <a:spcPts val="600"/>
                        </a:spcBef>
                        <a:spcAft>
                          <a:spcPts val="600"/>
                        </a:spcAft>
                      </a:pPr>
                      <a:r>
                        <a:rPr lang="en-US" sz="2000" dirty="0" smtClean="0">
                          <a:solidFill>
                            <a:schemeClr val="tx1"/>
                          </a:solidFill>
                          <a:effectLst/>
                          <a:latin typeface="Franklin Gothic Demi" panose="020B0703020102020204" pitchFamily="34" charset="0"/>
                          <a:ea typeface="Times New Roman"/>
                          <a:cs typeface="Arial"/>
                        </a:rPr>
                        <a:t>May</a:t>
                      </a: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lvl="0" algn="ctr"/>
                      <a:r>
                        <a:rPr lang="en-US" sz="1800" b="1" kern="1200" dirty="0" smtClean="0">
                          <a:solidFill>
                            <a:schemeClr val="tx1"/>
                          </a:solidFill>
                          <a:effectLst/>
                          <a:latin typeface="Franklin Gothic Book" panose="020B0503020102020204" pitchFamily="34" charset="0"/>
                          <a:ea typeface="+mn-ea"/>
                          <a:cs typeface="Arial"/>
                        </a:rPr>
                        <a:t>Appeals</a:t>
                      </a:r>
                      <a:endParaRPr lang="en-US" sz="1800" b="0" kern="1200" dirty="0" smtClean="0">
                        <a:solidFill>
                          <a:schemeClr val="tx1"/>
                        </a:solidFill>
                        <a:effectLst/>
                        <a:latin typeface="Franklin Gothic Book" panose="020B0503020102020204" pitchFamily="34" charset="0"/>
                        <a:ea typeface="+mn-ea"/>
                        <a:cs typeface="Arial"/>
                      </a:endParaRPr>
                    </a:p>
                    <a:p>
                      <a:pPr lvl="0" algn="ctr"/>
                      <a:r>
                        <a:rPr lang="en-US" sz="1600" b="0" kern="1200" dirty="0" smtClean="0">
                          <a:solidFill>
                            <a:schemeClr val="tx1"/>
                          </a:solidFill>
                          <a:effectLst/>
                          <a:latin typeface="Franklin Gothic Book" panose="020B0503020102020204" pitchFamily="34" charset="0"/>
                          <a:ea typeface="+mn-ea"/>
                          <a:cs typeface="Arial"/>
                        </a:rPr>
                        <a:t>You may submit</a:t>
                      </a:r>
                      <a:r>
                        <a:rPr lang="en-US" sz="1600" b="0" kern="1200" baseline="0" dirty="0" smtClean="0">
                          <a:solidFill>
                            <a:schemeClr val="tx1"/>
                          </a:solidFill>
                          <a:effectLst/>
                          <a:latin typeface="Franklin Gothic Book" panose="020B0503020102020204" pitchFamily="34" charset="0"/>
                          <a:ea typeface="+mn-ea"/>
                          <a:cs typeface="Arial"/>
                        </a:rPr>
                        <a:t> an appeal to your guidance counselor. </a:t>
                      </a:r>
                    </a:p>
                    <a:p>
                      <a:pPr lvl="0" algn="ctr"/>
                      <a:r>
                        <a:rPr lang="en-US" sz="1600" b="0" kern="1200" baseline="0" dirty="0" smtClean="0">
                          <a:solidFill>
                            <a:schemeClr val="tx1"/>
                          </a:solidFill>
                          <a:effectLst/>
                          <a:latin typeface="Franklin Gothic Book" panose="020B0503020102020204" pitchFamily="34" charset="0"/>
                          <a:ea typeface="+mn-ea"/>
                          <a:cs typeface="Arial"/>
                        </a:rPr>
                        <a:t>You may appeal to up to three schools for any reason</a:t>
                      </a:r>
                      <a:r>
                        <a:rPr lang="en-US" sz="1800" b="0" kern="1200" baseline="0" dirty="0" smtClean="0">
                          <a:solidFill>
                            <a:schemeClr val="tx1"/>
                          </a:solidFill>
                          <a:effectLst/>
                          <a:latin typeface="Franklin Gothic Book" panose="020B0503020102020204" pitchFamily="34" charset="0"/>
                          <a:ea typeface="+mn-ea"/>
                          <a:cs typeface="Arial"/>
                        </a:rPr>
                        <a:t>.</a:t>
                      </a:r>
                      <a:endParaRPr lang="en-US" sz="1800" b="1" kern="1200" dirty="0">
                        <a:solidFill>
                          <a:schemeClr val="tx1"/>
                        </a:solidFill>
                        <a:effectLst/>
                        <a:latin typeface="Franklin Gothic Book" panose="020B0503020102020204" pitchFamily="34" charset="0"/>
                        <a:ea typeface="+mn-ea"/>
                        <a:cs typeface="Arial"/>
                      </a:endParaRPr>
                    </a:p>
                  </a:txBody>
                  <a:tcPr marL="65151" marR="65151"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Rectangle 5"/>
          <p:cNvSpPr/>
          <p:nvPr/>
        </p:nvSpPr>
        <p:spPr>
          <a:xfrm>
            <a:off x="-1" y="6528646"/>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316590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118009"/>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600" b="1" dirty="0" smtClean="0">
                <a:latin typeface="Franklin Gothic Book" panose="020B0503020102020204" pitchFamily="34" charset="0"/>
              </a:rPr>
              <a:t>Changes for 2018</a:t>
            </a:r>
            <a:endParaRPr lang="en-US" sz="3600" b="1" dirty="0">
              <a:latin typeface="Franklin Gothic Book" panose="020B0503020102020204" pitchFamily="34" charset="0"/>
            </a:endParaRPr>
          </a:p>
        </p:txBody>
      </p:sp>
      <p:graphicFrame>
        <p:nvGraphicFramePr>
          <p:cNvPr id="5" name="Content Placeholder 3"/>
          <p:cNvGraphicFramePr>
            <a:graphicFrameLocks noGrp="1"/>
          </p:cNvGraphicFramePr>
          <p:nvPr>
            <p:ph idx="4294967295"/>
            <p:extLst>
              <p:ext uri="{D42A27DB-BD31-4B8C-83A1-F6EECF244321}">
                <p14:modId xmlns:p14="http://schemas.microsoft.com/office/powerpoint/2010/main" val="1665089127"/>
              </p:ext>
            </p:extLst>
          </p:nvPr>
        </p:nvGraphicFramePr>
        <p:xfrm>
          <a:off x="326060" y="1828800"/>
          <a:ext cx="8491879" cy="3628390"/>
        </p:xfrm>
        <a:graphic>
          <a:graphicData uri="http://schemas.openxmlformats.org/drawingml/2006/table">
            <a:tbl>
              <a:tblPr firstRow="1" firstCol="1" bandRow="1">
                <a:tableStyleId>{8A107856-5554-42FB-B03E-39F5DBC370BA}</a:tableStyleId>
              </a:tblPr>
              <a:tblGrid>
                <a:gridCol w="1698376"/>
                <a:gridCol w="6793503"/>
              </a:tblGrid>
              <a:tr h="1510463">
                <a:tc>
                  <a:txBody>
                    <a:bodyPr/>
                    <a:lstStyle/>
                    <a:p>
                      <a:pPr marL="0" marR="0" lvl="0" indent="0" algn="ctr" defTabSz="914400" rtl="0" eaLnBrk="1" fontAlgn="auto" latinLnBrk="0" hangingPunct="1">
                        <a:lnSpc>
                          <a:spcPct val="115000"/>
                        </a:lnSpc>
                        <a:spcBef>
                          <a:spcPts val="600"/>
                        </a:spcBef>
                        <a:spcAft>
                          <a:spcPts val="600"/>
                        </a:spcAft>
                        <a:buClrTx/>
                        <a:buSzTx/>
                        <a:buFontTx/>
                        <a:buNone/>
                        <a:tabLst/>
                        <a:defRPr/>
                      </a:pPr>
                      <a:endParaRPr lang="en-US" sz="2000" dirty="0" smtClean="0">
                        <a:solidFill>
                          <a:schemeClr val="tx1"/>
                        </a:solidFill>
                        <a:effectLst/>
                        <a:latin typeface="Franklin Gothic Demi" panose="020B0703020102020204" pitchFamily="34" charset="0"/>
                        <a:ea typeface="+mn-ea"/>
                        <a:cs typeface="Arial"/>
                      </a:endParaRPr>
                    </a:p>
                    <a:p>
                      <a:pPr marL="0" marR="0" lvl="0" indent="0" algn="ctr" defTabSz="914400" rtl="0" eaLnBrk="1" fontAlgn="auto" latinLnBrk="0" hangingPunct="1">
                        <a:lnSpc>
                          <a:spcPct val="115000"/>
                        </a:lnSpc>
                        <a:spcBef>
                          <a:spcPts val="600"/>
                        </a:spcBef>
                        <a:spcAft>
                          <a:spcPts val="600"/>
                        </a:spcAft>
                        <a:buClrTx/>
                        <a:buSzTx/>
                        <a:buFontTx/>
                        <a:buNone/>
                        <a:tabLst/>
                        <a:defRPr/>
                      </a:pPr>
                      <a:r>
                        <a:rPr lang="en-US" sz="2000" dirty="0" smtClean="0">
                          <a:solidFill>
                            <a:schemeClr val="tx1"/>
                          </a:solidFill>
                          <a:effectLst/>
                          <a:latin typeface="Franklin Gothic Demi" panose="020B0703020102020204" pitchFamily="34" charset="0"/>
                          <a:ea typeface="+mn-ea"/>
                          <a:cs typeface="Arial"/>
                        </a:rPr>
                        <a:t>Online</a:t>
                      </a:r>
                      <a:r>
                        <a:rPr lang="en-US" sz="2000" baseline="0" dirty="0" smtClean="0">
                          <a:solidFill>
                            <a:schemeClr val="tx1"/>
                          </a:solidFill>
                          <a:effectLst/>
                          <a:latin typeface="Franklin Gothic Demi" panose="020B0703020102020204" pitchFamily="34" charset="0"/>
                          <a:ea typeface="+mn-ea"/>
                          <a:cs typeface="Arial"/>
                        </a:rPr>
                        <a:t> application</a:t>
                      </a:r>
                    </a:p>
                    <a:p>
                      <a:pPr marL="0" marR="0" algn="ctr">
                        <a:lnSpc>
                          <a:spcPct val="115000"/>
                        </a:lnSpc>
                        <a:spcBef>
                          <a:spcPts val="600"/>
                        </a:spcBef>
                        <a:spcAft>
                          <a:spcPts val="600"/>
                        </a:spcAft>
                      </a:pP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
                      </a:r>
                      <a:br>
                        <a:rPr lang="en-US" sz="1600" b="1" dirty="0" smtClean="0">
                          <a:solidFill>
                            <a:schemeClr val="tx1"/>
                          </a:solidFill>
                        </a:rPr>
                      </a:br>
                      <a:r>
                        <a:rPr lang="en-US" sz="1600" b="1" kern="1200" baseline="0" dirty="0" smtClean="0">
                          <a:solidFill>
                            <a:schemeClr val="tx1"/>
                          </a:solidFill>
                          <a:effectLst/>
                          <a:latin typeface="Franklin Gothic Book" panose="020B0503020102020204" pitchFamily="34" charset="0"/>
                          <a:ea typeface="+mn-ea"/>
                          <a:cs typeface="Arial"/>
                        </a:rPr>
                        <a:t>You </a:t>
                      </a:r>
                      <a:r>
                        <a:rPr lang="en-US" sz="1600" b="1" kern="1200" baseline="0" dirty="0" smtClean="0">
                          <a:solidFill>
                            <a:schemeClr val="tx1"/>
                          </a:solidFill>
                          <a:effectLst/>
                          <a:latin typeface="Franklin Gothic Book" panose="020B0503020102020204" pitchFamily="34" charset="0"/>
                          <a:ea typeface="+mn-ea"/>
                          <a:cs typeface="Arial"/>
                        </a:rPr>
                        <a:t>will </a:t>
                      </a:r>
                      <a:r>
                        <a:rPr lang="en-US" sz="1600" b="1" kern="1200" baseline="0" dirty="0" smtClean="0">
                          <a:solidFill>
                            <a:schemeClr val="tx1"/>
                          </a:solidFill>
                          <a:effectLst/>
                          <a:latin typeface="Franklin Gothic Book" panose="020B0503020102020204" pitchFamily="34" charset="0"/>
                          <a:ea typeface="+mn-ea"/>
                          <a:cs typeface="Arial"/>
                        </a:rPr>
                        <a:t>not receive a paper application. You will be provide with passwords and guidelines.</a:t>
                      </a:r>
                      <a:endParaRPr lang="en-US" sz="1400" b="0" kern="1200" dirty="0" smtClean="0">
                        <a:solidFill>
                          <a:schemeClr val="tx1"/>
                        </a:solidFill>
                        <a:effectLst/>
                        <a:latin typeface="Franklin Gothic Book" panose="020B0503020102020204" pitchFamily="34" charset="0"/>
                        <a:ea typeface="+mn-ea"/>
                        <a:cs typeface="Arial"/>
                      </a:endParaRPr>
                    </a:p>
                    <a:p>
                      <a:pPr>
                        <a:buFont typeface="Arial" panose="020B0604020202020204" pitchFamily="34" charset="0"/>
                        <a:buChar char="•"/>
                      </a:pPr>
                      <a:endParaRPr lang="en-US" sz="1600" b="0" dirty="0">
                        <a:solidFill>
                          <a:schemeClr val="tx1"/>
                        </a:solidFill>
                      </a:endParaRPr>
                    </a:p>
                  </a:txBody>
                  <a:tcPr marL="65151" marR="65151"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4429">
                <a:tc>
                  <a:txBody>
                    <a:bodyPr/>
                    <a:lstStyle/>
                    <a:p>
                      <a:pPr marL="0" marR="0" algn="ctr">
                        <a:lnSpc>
                          <a:spcPct val="80000"/>
                        </a:lnSpc>
                        <a:spcBef>
                          <a:spcPts val="600"/>
                        </a:spcBef>
                        <a:spcAft>
                          <a:spcPts val="600"/>
                        </a:spcAft>
                      </a:pPr>
                      <a:endParaRPr lang="en-US" sz="2000" dirty="0" smtClean="0">
                        <a:solidFill>
                          <a:schemeClr val="tx1"/>
                        </a:solidFill>
                        <a:effectLst/>
                        <a:latin typeface="Franklin Gothic Demi" panose="020B0703020102020204" pitchFamily="34" charset="0"/>
                        <a:ea typeface="+mn-ea"/>
                        <a:cs typeface="Arial"/>
                      </a:endParaRPr>
                    </a:p>
                    <a:p>
                      <a:pPr marL="0" marR="0" lvl="0" indent="0" algn="ctr" defTabSz="914400" rtl="0" eaLnBrk="1" fontAlgn="auto" latinLnBrk="0" hangingPunct="1">
                        <a:lnSpc>
                          <a:spcPct val="80000"/>
                        </a:lnSpc>
                        <a:spcBef>
                          <a:spcPts val="600"/>
                        </a:spcBef>
                        <a:spcAft>
                          <a:spcPts val="600"/>
                        </a:spcAft>
                        <a:buClrTx/>
                        <a:buSzTx/>
                        <a:buFontTx/>
                        <a:buNone/>
                        <a:tabLst/>
                        <a:defRPr/>
                      </a:pPr>
                      <a:r>
                        <a:rPr lang="en-US" sz="2000" dirty="0" smtClean="0">
                          <a:solidFill>
                            <a:schemeClr val="tx1"/>
                          </a:solidFill>
                          <a:effectLst/>
                          <a:latin typeface="Franklin Gothic Demi" panose="020B0703020102020204" pitchFamily="34" charset="0"/>
                          <a:cs typeface="Arial"/>
                        </a:rPr>
                        <a:t>Blind Ranking</a:t>
                      </a:r>
                      <a:endParaRPr lang="en-US" sz="2000" dirty="0" smtClean="0">
                        <a:solidFill>
                          <a:schemeClr val="tx1"/>
                        </a:solidFill>
                        <a:effectLst/>
                        <a:latin typeface="Franklin Gothic Demi" panose="020B0703020102020204" pitchFamily="34" charset="0"/>
                        <a:ea typeface="Times New Roman"/>
                        <a:cs typeface="Arial"/>
                      </a:endParaRPr>
                    </a:p>
                    <a:p>
                      <a:pPr marL="0" marR="0" algn="ctr">
                        <a:lnSpc>
                          <a:spcPct val="80000"/>
                        </a:lnSpc>
                        <a:spcBef>
                          <a:spcPts val="600"/>
                        </a:spcBef>
                        <a:spcAft>
                          <a:spcPts val="600"/>
                        </a:spcAft>
                      </a:pPr>
                      <a:endParaRPr lang="en-US" sz="2000" baseline="0" dirty="0" smtClean="0">
                        <a:solidFill>
                          <a:schemeClr val="tx1"/>
                        </a:solidFill>
                        <a:effectLst/>
                        <a:latin typeface="Franklin Gothic Demi" panose="020B0703020102020204" pitchFamily="34" charset="0"/>
                        <a:ea typeface="+mn-ea"/>
                        <a:cs typeface="Arial"/>
                      </a:endParaRPr>
                    </a:p>
                    <a:p>
                      <a:pPr marL="0" marR="0" algn="ctr">
                        <a:lnSpc>
                          <a:spcPct val="80000"/>
                        </a:lnSpc>
                        <a:spcBef>
                          <a:spcPts val="600"/>
                        </a:spcBef>
                        <a:spcAft>
                          <a:spcPts val="600"/>
                        </a:spcAft>
                      </a:pPr>
                      <a:endParaRPr lang="en-US" sz="2000" dirty="0">
                        <a:solidFill>
                          <a:schemeClr val="tx1"/>
                        </a:solidFill>
                        <a:effectLst/>
                        <a:latin typeface="Franklin Gothic Demi" panose="020B0703020102020204" pitchFamily="34" charset="0"/>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endParaRPr lang="en-US" sz="1600" b="1" dirty="0" smtClean="0">
                        <a:solidFill>
                          <a:schemeClr val="tx1"/>
                        </a:solidFill>
                      </a:endParaRPr>
                    </a:p>
                    <a:p>
                      <a:r>
                        <a:rPr lang="en-US" sz="1600" b="1" dirty="0" smtClean="0">
                          <a:solidFill>
                            <a:schemeClr val="tx1"/>
                          </a:solidFill>
                        </a:rPr>
                        <a:t>Starting this fall, no middle schools – including those in Districts 1, 2, and 3 – will be able to see how applicants ranked them. This means</a:t>
                      </a:r>
                      <a:r>
                        <a:rPr lang="en-US" sz="1600" b="0" dirty="0" smtClean="0">
                          <a:solidFill>
                            <a:schemeClr val="tx1"/>
                          </a:solidFill>
                        </a:rPr>
                        <a:t>:</a:t>
                      </a:r>
                      <a:br>
                        <a:rPr lang="en-US" sz="1600" b="0" dirty="0" smtClean="0">
                          <a:solidFill>
                            <a:schemeClr val="tx1"/>
                          </a:solidFill>
                        </a:rPr>
                      </a:br>
                      <a:r>
                        <a:rPr lang="en-US" sz="1600" b="0" dirty="0" smtClean="0">
                          <a:solidFill>
                            <a:schemeClr val="tx1"/>
                          </a:solidFill>
                        </a:rPr>
                        <a:t> </a:t>
                      </a:r>
                    </a:p>
                    <a:p>
                      <a:pPr>
                        <a:buFont typeface="Arial" panose="020B0604020202020204" pitchFamily="34" charset="0"/>
                        <a:buChar char="•"/>
                      </a:pPr>
                      <a:r>
                        <a:rPr lang="en-US" sz="1600" b="0" dirty="0" smtClean="0">
                          <a:solidFill>
                            <a:schemeClr val="tx1"/>
                          </a:solidFill>
                        </a:rPr>
                        <a:t>Families should rank schools in their true order of preference.</a:t>
                      </a:r>
                    </a:p>
                    <a:p>
                      <a:pPr>
                        <a:buFont typeface="Arial" panose="020B0604020202020204" pitchFamily="34" charset="0"/>
                        <a:buChar char="•"/>
                      </a:pPr>
                      <a:r>
                        <a:rPr lang="en-US" sz="1600" b="0" dirty="0" smtClean="0">
                          <a:solidFill>
                            <a:schemeClr val="tx1"/>
                          </a:solidFill>
                        </a:rPr>
                        <a:t>Families may add additional choices to their application, and not dilute their chance of matching with a top choice. </a:t>
                      </a:r>
                    </a:p>
                    <a:p>
                      <a:pPr lvl="0" algn="ctr"/>
                      <a:endParaRPr lang="en-US" sz="1600" b="0" kern="1200" dirty="0">
                        <a:solidFill>
                          <a:schemeClr val="tx1"/>
                        </a:solidFill>
                        <a:effectLst/>
                        <a:latin typeface="Franklin Gothic Book" panose="020B0503020102020204" pitchFamily="34" charset="0"/>
                        <a:ea typeface="+mn-ea"/>
                        <a:cs typeface="Arial"/>
                      </a:endParaRPr>
                    </a:p>
                  </a:txBody>
                  <a:tcPr marL="65151" marR="65151"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Rectangle 5"/>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Tree>
    <p:extLst>
      <p:ext uri="{BB962C8B-B14F-4D97-AF65-F5344CB8AC3E}">
        <p14:creationId xmlns:p14="http://schemas.microsoft.com/office/powerpoint/2010/main" val="4002600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1281026"/>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smtClean="0">
                <a:solidFill>
                  <a:schemeClr val="bg1"/>
                </a:solidFill>
                <a:latin typeface="Franklin Gothic Book" panose="020B0503020102020204" pitchFamily="34" charset="0"/>
              </a:rPr>
              <a:t>Middle School Application </a:t>
            </a:r>
            <a:endParaRPr lang="en-US" sz="3200" b="1" dirty="0">
              <a:solidFill>
                <a:schemeClr val="bg1"/>
              </a:solidFill>
              <a:latin typeface="Franklin Gothic Book" panose="020B0503020102020204" pitchFamily="34" charset="0"/>
            </a:endParaRPr>
          </a:p>
        </p:txBody>
      </p:sp>
      <p:sp>
        <p:nvSpPr>
          <p:cNvPr id="10" name="Content Placeholder 3"/>
          <p:cNvSpPr txBox="1">
            <a:spLocks/>
          </p:cNvSpPr>
          <p:nvPr/>
        </p:nvSpPr>
        <p:spPr>
          <a:xfrm>
            <a:off x="1389888" y="1524000"/>
            <a:ext cx="1993392" cy="400110"/>
          </a:xfrm>
          <a:prstGeom prst="rect">
            <a:avLst/>
          </a:prstGeom>
          <a:solidFill>
            <a:srgbClr val="2F5597"/>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Clr>
                <a:srgbClr val="78BE20"/>
              </a:buClr>
              <a:buNone/>
            </a:pPr>
            <a:r>
              <a:rPr lang="en-US" sz="2000" dirty="0" smtClean="0">
                <a:solidFill>
                  <a:schemeClr val="bg1"/>
                </a:solidFill>
                <a:latin typeface="Franklin Gothic Medium" panose="020B0603020102020204" pitchFamily="34" charset="0"/>
                <a:cs typeface="Arial" panose="020B0604020202020204" pitchFamily="34" charset="0"/>
              </a:rPr>
              <a:t>YOUR CHILD</a:t>
            </a:r>
            <a:endParaRPr lang="en-US" sz="2000" dirty="0">
              <a:solidFill>
                <a:schemeClr val="bg1"/>
              </a:solidFill>
              <a:latin typeface="Franklin Gothic Medium" panose="020B0603020102020204" pitchFamily="34" charset="0"/>
              <a:cs typeface="Arial" panose="020B0604020202020204" pitchFamily="34" charset="0"/>
            </a:endParaRPr>
          </a:p>
        </p:txBody>
      </p:sp>
      <p:sp>
        <p:nvSpPr>
          <p:cNvPr id="3" name="Rectangle 2"/>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cxnSp>
        <p:nvCxnSpPr>
          <p:cNvPr id="4" name="Straight Arrow Connector 3"/>
          <p:cNvCxnSpPr/>
          <p:nvPr/>
        </p:nvCxnSpPr>
        <p:spPr>
          <a:xfrm>
            <a:off x="2386584" y="1924110"/>
            <a:ext cx="0" cy="941832"/>
          </a:xfrm>
          <a:prstGeom prst="straightConnector1">
            <a:avLst/>
          </a:prstGeom>
          <a:ln w="28575">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a:spLocks/>
          </p:cNvSpPr>
          <p:nvPr/>
        </p:nvSpPr>
        <p:spPr>
          <a:xfrm>
            <a:off x="292608" y="2731008"/>
            <a:ext cx="4261094" cy="3822192"/>
          </a:xfrm>
          <a:prstGeom prst="rect">
            <a:avLst/>
          </a:prstGeom>
          <a:noFill/>
          <a:ln w="12700">
            <a:solidFill>
              <a:schemeClr val="tx1"/>
            </a:solidFill>
            <a:miter lim="800000"/>
          </a:ln>
        </p:spPr>
        <p:txBody>
          <a:bodyPr wrap="square" rtlCol="0" anchor="ctr" anchorCtr="0">
            <a:noAutofit/>
          </a:bodyPr>
          <a:lstStyle/>
          <a:p>
            <a:endParaRPr lang="en-US" dirty="0"/>
          </a:p>
        </p:txBody>
      </p:sp>
      <p:sp>
        <p:nvSpPr>
          <p:cNvPr id="7" name="TextBox 6"/>
          <p:cNvSpPr txBox="1"/>
          <p:nvPr/>
        </p:nvSpPr>
        <p:spPr>
          <a:xfrm rot="5400000">
            <a:off x="-205349" y="3216530"/>
            <a:ext cx="1296405" cy="307777"/>
          </a:xfrm>
          <a:prstGeom prst="rect">
            <a:avLst/>
          </a:prstGeom>
          <a:solidFill>
            <a:srgbClr val="2F5597"/>
          </a:solidFill>
        </p:spPr>
        <p:txBody>
          <a:bodyPr wrap="square" rtlCol="0">
            <a:spAutoFit/>
          </a:bodyPr>
          <a:lstStyle/>
          <a:p>
            <a:pPr algn="ctr"/>
            <a:r>
              <a:rPr lang="en-US" sz="1400" dirty="0" smtClean="0">
                <a:solidFill>
                  <a:schemeClr val="bg1"/>
                </a:solidFill>
                <a:latin typeface="Arial" panose="020B0604020202020204" pitchFamily="34" charset="0"/>
                <a:cs typeface="Arial" panose="020B0604020202020204" pitchFamily="34" charset="0"/>
              </a:rPr>
              <a:t>November</a:t>
            </a:r>
            <a:endParaRPr lang="en-US" sz="1400"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rot="5400000">
            <a:off x="-311473" y="4617553"/>
            <a:ext cx="1508760" cy="310896"/>
          </a:xfrm>
          <a:prstGeom prst="rect">
            <a:avLst/>
          </a:prstGeom>
          <a:solidFill>
            <a:srgbClr val="2F5597"/>
          </a:solidFill>
        </p:spPr>
        <p:txBody>
          <a:bodyPr wrap="square" rtlCol="0">
            <a:spAutoFit/>
          </a:bodyPr>
          <a:lstStyle/>
          <a:p>
            <a:pPr algn="ctr"/>
            <a:r>
              <a:rPr lang="en-US" sz="1400" dirty="0" smtClean="0">
                <a:solidFill>
                  <a:schemeClr val="bg1"/>
                </a:solidFill>
                <a:latin typeface="Arial" panose="020B0604020202020204" pitchFamily="34" charset="0"/>
                <a:cs typeface="Arial" panose="020B0604020202020204" pitchFamily="34" charset="0"/>
              </a:rPr>
              <a:t>December</a:t>
            </a:r>
            <a:r>
              <a:rPr lang="en-US" dirty="0" smtClean="0">
                <a:solidFill>
                  <a:schemeClr val="bg1"/>
                </a:solidFill>
              </a:rPr>
              <a:t> 1</a:t>
            </a:r>
            <a:endParaRPr lang="en-US" dirty="0">
              <a:solidFill>
                <a:schemeClr val="bg1"/>
              </a:solidFill>
            </a:endParaRPr>
          </a:p>
        </p:txBody>
      </p:sp>
      <p:sp>
        <p:nvSpPr>
          <p:cNvPr id="15" name="TextBox 14"/>
          <p:cNvSpPr txBox="1"/>
          <p:nvPr/>
        </p:nvSpPr>
        <p:spPr bwMode="auto">
          <a:xfrm rot="5400000">
            <a:off x="-75245" y="5877045"/>
            <a:ext cx="1033185" cy="307777"/>
          </a:xfrm>
          <a:prstGeom prst="rect">
            <a:avLst/>
          </a:prstGeom>
          <a:solidFill>
            <a:srgbClr val="2F5597"/>
          </a:solidFill>
        </p:spPr>
        <p:txBody>
          <a:bodyPr wrap="square">
            <a:spAutoFit/>
          </a:bodyPr>
          <a:lstStyle/>
          <a:p>
            <a:pPr algn="ctr" fontAlgn="auto">
              <a:spcBef>
                <a:spcPts val="0"/>
              </a:spcBef>
              <a:spcAft>
                <a:spcPts val="0"/>
              </a:spcAft>
              <a:defRPr/>
            </a:pPr>
            <a:r>
              <a:rPr lang="en-US" sz="1400" kern="1000" spc="50" dirty="0" smtClean="0">
                <a:solidFill>
                  <a:schemeClr val="bg1"/>
                </a:solidFill>
                <a:latin typeface="Arial"/>
                <a:cs typeface="Arial"/>
              </a:rPr>
              <a:t>  April</a:t>
            </a:r>
            <a:endParaRPr lang="en-US" sz="1400" kern="1000" spc="50" dirty="0">
              <a:solidFill>
                <a:schemeClr val="bg1"/>
              </a:solidFill>
              <a:latin typeface="Arial"/>
              <a:cs typeface="Arial"/>
            </a:endParaRPr>
          </a:p>
        </p:txBody>
      </p:sp>
      <p:sp>
        <p:nvSpPr>
          <p:cNvPr id="16" name="Pentagon 15"/>
          <p:cNvSpPr/>
          <p:nvPr/>
        </p:nvSpPr>
        <p:spPr>
          <a:xfrm rot="5400000">
            <a:off x="365937" y="5440981"/>
            <a:ext cx="156690" cy="312205"/>
          </a:xfrm>
          <a:prstGeom prst="homePlate">
            <a:avLst>
              <a:gd name="adj" fmla="val 49998"/>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7" name="TextBox 16"/>
          <p:cNvSpPr txBox="1"/>
          <p:nvPr/>
        </p:nvSpPr>
        <p:spPr>
          <a:xfrm>
            <a:off x="663376" y="2988591"/>
            <a:ext cx="3756225" cy="646331"/>
          </a:xfrm>
          <a:prstGeom prst="rect">
            <a:avLst/>
          </a:prstGeom>
          <a:solidFill>
            <a:srgbClr val="5C5C5C"/>
          </a:solidFill>
          <a:effectLst>
            <a:outerShdw blurRad="50800" dist="38100" dir="2700000" algn="tl" rotWithShape="0">
              <a:prstClr val="black">
                <a:alpha val="40000"/>
              </a:prstClr>
            </a:outerShdw>
          </a:effectLst>
        </p:spPr>
        <p:txBody>
          <a:bodyPr wrap="square" rtlCol="0">
            <a:spAutoFit/>
          </a:bodyPr>
          <a:lstStyle/>
          <a:p>
            <a:pPr algn="ctr"/>
            <a:r>
              <a:rPr lang="en-US" b="1" dirty="0" smtClean="0">
                <a:solidFill>
                  <a:schemeClr val="bg1"/>
                </a:solidFill>
                <a:latin typeface="Franklin Gothic Book" panose="020B0503020102020204" pitchFamily="34" charset="0"/>
              </a:rPr>
              <a:t>Receive personalized MS Application</a:t>
            </a:r>
            <a:br>
              <a:rPr lang="en-US" b="1" dirty="0" smtClean="0">
                <a:solidFill>
                  <a:schemeClr val="bg1"/>
                </a:solidFill>
                <a:latin typeface="Franklin Gothic Book" panose="020B0503020102020204" pitchFamily="34" charset="0"/>
              </a:rPr>
            </a:br>
            <a:r>
              <a:rPr lang="en-US" b="1" dirty="0" smtClean="0">
                <a:solidFill>
                  <a:schemeClr val="bg1"/>
                </a:solidFill>
                <a:latin typeface="Franklin Gothic Book" panose="020B0503020102020204" pitchFamily="34" charset="0"/>
              </a:rPr>
              <a:t>login information from school.</a:t>
            </a:r>
            <a:endParaRPr lang="en-US" b="1" dirty="0">
              <a:solidFill>
                <a:schemeClr val="bg1"/>
              </a:solidFill>
              <a:latin typeface="Franklin Gothic Book" panose="020B0503020102020204" pitchFamily="34" charset="0"/>
            </a:endParaRPr>
          </a:p>
        </p:txBody>
      </p:sp>
      <p:cxnSp>
        <p:nvCxnSpPr>
          <p:cNvPr id="18" name="Straight Connector 17"/>
          <p:cNvCxnSpPr/>
          <p:nvPr/>
        </p:nvCxnSpPr>
        <p:spPr bwMode="auto">
          <a:xfrm flipV="1">
            <a:off x="276317" y="3995287"/>
            <a:ext cx="4295684" cy="15521"/>
          </a:xfrm>
          <a:prstGeom prst="line">
            <a:avLst/>
          </a:prstGeom>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H="1">
            <a:off x="2415800" y="3714806"/>
            <a:ext cx="3" cy="560962"/>
          </a:xfrm>
          <a:prstGeom prst="straightConnector1">
            <a:avLst/>
          </a:prstGeom>
          <a:ln w="28575">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6212" y="4364351"/>
            <a:ext cx="3401515" cy="840230"/>
          </a:xfrm>
          <a:prstGeom prst="rect">
            <a:avLst/>
          </a:prstGeom>
          <a:solidFill>
            <a:srgbClr val="5C5C5C"/>
          </a:solidFill>
          <a:effectLst>
            <a:outerShdw blurRad="50800" dist="38100" dir="2700000" algn="tl" rotWithShape="0">
              <a:prstClr val="black">
                <a:alpha val="40000"/>
              </a:prstClr>
            </a:outerShdw>
          </a:effectLst>
        </p:spPr>
        <p:txBody>
          <a:bodyPr wrap="square" rtlCol="0">
            <a:spAutoFit/>
          </a:bodyPr>
          <a:lstStyle/>
          <a:p>
            <a:pPr lvl="0" algn="ctr" defTabSz="889000">
              <a:lnSpc>
                <a:spcPct val="90000"/>
              </a:lnSpc>
              <a:spcBef>
                <a:spcPct val="0"/>
              </a:spcBef>
              <a:spcAft>
                <a:spcPct val="35000"/>
              </a:spcAft>
            </a:pPr>
            <a:r>
              <a:rPr lang="en-US" b="1" dirty="0" smtClean="0">
                <a:solidFill>
                  <a:schemeClr val="bg1"/>
                </a:solidFill>
                <a:latin typeface="Franklin Gothic Book" panose="020B0503020102020204" pitchFamily="34" charset="0"/>
                <a:cs typeface="Arial"/>
              </a:rPr>
              <a:t>Complete application by ranking up to 12 programs in order of preference. </a:t>
            </a:r>
            <a:endParaRPr lang="en-US" b="1" dirty="0">
              <a:solidFill>
                <a:schemeClr val="bg1"/>
              </a:solidFill>
              <a:latin typeface="Franklin Gothic Book" panose="020B0503020102020204" pitchFamily="34" charset="0"/>
              <a:cs typeface="Arial"/>
            </a:endParaRPr>
          </a:p>
        </p:txBody>
      </p:sp>
      <p:sp>
        <p:nvSpPr>
          <p:cNvPr id="21" name="TextBox 20"/>
          <p:cNvSpPr txBox="1"/>
          <p:nvPr/>
        </p:nvSpPr>
        <p:spPr>
          <a:xfrm>
            <a:off x="756215" y="5906768"/>
            <a:ext cx="3401515" cy="341632"/>
          </a:xfrm>
          <a:prstGeom prst="rect">
            <a:avLst/>
          </a:prstGeom>
          <a:solidFill>
            <a:srgbClr val="5C5C5C"/>
          </a:solidFill>
          <a:effectLst>
            <a:outerShdw blurRad="50800" dist="38100" dir="2700000" algn="tl" rotWithShape="0">
              <a:prstClr val="black">
                <a:alpha val="40000"/>
              </a:prstClr>
            </a:outerShdw>
          </a:effectLst>
        </p:spPr>
        <p:txBody>
          <a:bodyPr wrap="square" rtlCol="0">
            <a:spAutoFit/>
          </a:bodyPr>
          <a:lstStyle/>
          <a:p>
            <a:pPr lvl="0" algn="ctr" defTabSz="889000">
              <a:lnSpc>
                <a:spcPct val="90000"/>
              </a:lnSpc>
              <a:spcBef>
                <a:spcPct val="0"/>
              </a:spcBef>
              <a:spcAft>
                <a:spcPct val="35000"/>
              </a:spcAft>
            </a:pPr>
            <a:r>
              <a:rPr lang="en-US" b="1" dirty="0" smtClean="0">
                <a:solidFill>
                  <a:schemeClr val="bg1"/>
                </a:solidFill>
                <a:latin typeface="Franklin Gothic Book" panose="020B0503020102020204" pitchFamily="34" charset="0"/>
                <a:cs typeface="Arial"/>
              </a:rPr>
              <a:t>1 Match</a:t>
            </a:r>
            <a:endParaRPr lang="en-US" sz="1050" dirty="0">
              <a:solidFill>
                <a:schemeClr val="bg1"/>
              </a:solidFill>
              <a:latin typeface="Franklin Gothic Book" panose="020B0503020102020204" pitchFamily="34" charset="0"/>
              <a:cs typeface="Arial"/>
            </a:endParaRPr>
          </a:p>
        </p:txBody>
      </p:sp>
      <p:cxnSp>
        <p:nvCxnSpPr>
          <p:cNvPr id="22" name="Straight Connector 21"/>
          <p:cNvCxnSpPr/>
          <p:nvPr/>
        </p:nvCxnSpPr>
        <p:spPr bwMode="auto">
          <a:xfrm>
            <a:off x="332237" y="5511833"/>
            <a:ext cx="4249463" cy="13810"/>
          </a:xfrm>
          <a:prstGeom prst="line">
            <a:avLst/>
          </a:prstGeom>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4157727" y="6058020"/>
            <a:ext cx="888456" cy="0"/>
          </a:xfrm>
          <a:prstGeom prst="straightConnector1">
            <a:avLst/>
          </a:prstGeom>
          <a:ln w="28575">
            <a:solidFill>
              <a:srgbClr val="00BFB3"/>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41799" y="1439888"/>
            <a:ext cx="3840079" cy="840230"/>
          </a:xfrm>
          <a:prstGeom prst="rect">
            <a:avLst/>
          </a:prstGeom>
          <a:solidFill>
            <a:schemeClr val="accent1">
              <a:lumMod val="40000"/>
              <a:lumOff val="60000"/>
            </a:schemeClr>
          </a:solidFill>
          <a:ln w="3175">
            <a:solidFill>
              <a:schemeClr val="tx1"/>
            </a:solidFill>
          </a:ln>
          <a:effectLst/>
        </p:spPr>
        <p:txBody>
          <a:bodyPr wrap="square" rtlCol="0">
            <a:spAutoFit/>
          </a:bodyPr>
          <a:lstStyle/>
          <a:p>
            <a:pPr lvl="0" defTabSz="889000">
              <a:lnSpc>
                <a:spcPct val="90000"/>
              </a:lnSpc>
              <a:spcBef>
                <a:spcPct val="0"/>
              </a:spcBef>
              <a:spcAft>
                <a:spcPct val="35000"/>
              </a:spcAft>
            </a:pPr>
            <a:r>
              <a:rPr lang="en-US" dirty="0" smtClean="0">
                <a:latin typeface="Franklin Gothic Book" panose="020B0503020102020204" pitchFamily="34" charset="0"/>
                <a:cs typeface="Arial"/>
              </a:rPr>
              <a:t>All schools to which your child may apply will be listed on your child’s online application.</a:t>
            </a:r>
          </a:p>
        </p:txBody>
      </p:sp>
      <p:sp>
        <p:nvSpPr>
          <p:cNvPr id="25" name="TextBox 24"/>
          <p:cNvSpPr txBox="1"/>
          <p:nvPr/>
        </p:nvSpPr>
        <p:spPr>
          <a:xfrm>
            <a:off x="5041800" y="2939475"/>
            <a:ext cx="3840078" cy="1186479"/>
          </a:xfrm>
          <a:prstGeom prst="rect">
            <a:avLst/>
          </a:prstGeom>
          <a:solidFill>
            <a:schemeClr val="accent1">
              <a:lumMod val="40000"/>
              <a:lumOff val="60000"/>
            </a:schemeClr>
          </a:solidFill>
          <a:ln w="3175">
            <a:solidFill>
              <a:schemeClr val="tx1"/>
            </a:solidFill>
          </a:ln>
          <a:effectLst/>
        </p:spPr>
        <p:txBody>
          <a:bodyPr wrap="square" rtlCol="0">
            <a:spAutoFit/>
          </a:bodyPr>
          <a:lstStyle/>
          <a:p>
            <a:pPr lvl="0" algn="ctr" defTabSz="889000">
              <a:lnSpc>
                <a:spcPct val="90000"/>
              </a:lnSpc>
              <a:spcBef>
                <a:spcPct val="0"/>
              </a:spcBef>
              <a:spcAft>
                <a:spcPct val="35000"/>
              </a:spcAft>
            </a:pPr>
            <a:r>
              <a:rPr lang="en-US" b="1" i="1" dirty="0" smtClean="0">
                <a:latin typeface="Franklin Gothic Book" panose="020B0503020102020204" pitchFamily="34" charset="0"/>
                <a:cs typeface="Arial"/>
              </a:rPr>
              <a:t>Optional Step: </a:t>
            </a:r>
            <a:endParaRPr lang="en-US" dirty="0" smtClean="0">
              <a:latin typeface="Franklin Gothic Book" panose="020B0503020102020204" pitchFamily="34" charset="0"/>
              <a:cs typeface="Arial"/>
            </a:endParaRPr>
          </a:p>
          <a:p>
            <a:pPr lvl="0" defTabSz="889000">
              <a:lnSpc>
                <a:spcPct val="90000"/>
              </a:lnSpc>
              <a:spcBef>
                <a:spcPct val="0"/>
              </a:spcBef>
              <a:spcAft>
                <a:spcPct val="35000"/>
              </a:spcAft>
            </a:pPr>
            <a:r>
              <a:rPr lang="en-US" b="1" dirty="0" smtClean="0">
                <a:latin typeface="Franklin Gothic Book" panose="020B0503020102020204" pitchFamily="34" charset="0"/>
                <a:cs typeface="Arial"/>
              </a:rPr>
              <a:t>New Schools Round</a:t>
            </a:r>
            <a:r>
              <a:rPr lang="en-US" dirty="0" smtClean="0">
                <a:latin typeface="Franklin Gothic Book" panose="020B0503020102020204" pitchFamily="34" charset="0"/>
                <a:cs typeface="Arial"/>
              </a:rPr>
              <a:t>: If new programs are opening, eligible students may apply in March. </a:t>
            </a:r>
            <a:endParaRPr lang="en-US" b="1" dirty="0" smtClean="0">
              <a:latin typeface="Franklin Gothic Book" panose="020B0503020102020204" pitchFamily="34" charset="0"/>
              <a:cs typeface="Arial"/>
            </a:endParaRPr>
          </a:p>
        </p:txBody>
      </p:sp>
      <p:sp>
        <p:nvSpPr>
          <p:cNvPr id="26" name="TextBox 25"/>
          <p:cNvSpPr txBox="1"/>
          <p:nvPr/>
        </p:nvSpPr>
        <p:spPr>
          <a:xfrm>
            <a:off x="5041799" y="5235708"/>
            <a:ext cx="3840079" cy="1338828"/>
          </a:xfrm>
          <a:prstGeom prst="rect">
            <a:avLst/>
          </a:prstGeom>
          <a:solidFill>
            <a:schemeClr val="accent1">
              <a:lumMod val="40000"/>
              <a:lumOff val="60000"/>
            </a:schemeClr>
          </a:solidFill>
          <a:ln>
            <a:solidFill>
              <a:schemeClr val="tx1"/>
            </a:solidFill>
          </a:ln>
          <a:effectLst/>
        </p:spPr>
        <p:txBody>
          <a:bodyPr wrap="square" rtlCol="0">
            <a:spAutoFit/>
          </a:bodyPr>
          <a:lstStyle/>
          <a:p>
            <a:pPr lvl="0" defTabSz="889000">
              <a:lnSpc>
                <a:spcPct val="90000"/>
              </a:lnSpc>
              <a:spcBef>
                <a:spcPct val="0"/>
              </a:spcBef>
              <a:spcAft>
                <a:spcPct val="35000"/>
              </a:spcAft>
            </a:pPr>
            <a:r>
              <a:rPr lang="en-US" dirty="0" smtClean="0">
                <a:latin typeface="Franklin Gothic Book" panose="020B0503020102020204" pitchFamily="34" charset="0"/>
                <a:cs typeface="Arial"/>
              </a:rPr>
              <a:t>Students will be notified (method pending) with their middle school match; students who were accepted into a new schools program may have two matches.</a:t>
            </a:r>
          </a:p>
        </p:txBody>
      </p:sp>
      <p:cxnSp>
        <p:nvCxnSpPr>
          <p:cNvPr id="27" name="Straight Arrow Connector 26"/>
          <p:cNvCxnSpPr/>
          <p:nvPr/>
        </p:nvCxnSpPr>
        <p:spPr>
          <a:xfrm flipH="1">
            <a:off x="4415215" y="1735354"/>
            <a:ext cx="626584" cy="1248665"/>
          </a:xfrm>
          <a:prstGeom prst="straightConnector1">
            <a:avLst/>
          </a:prstGeom>
          <a:ln w="28575">
            <a:solidFill>
              <a:srgbClr val="00BFB3"/>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415800" y="5252694"/>
            <a:ext cx="3" cy="560962"/>
          </a:xfrm>
          <a:prstGeom prst="straightConnector1">
            <a:avLst/>
          </a:prstGeom>
          <a:ln w="28575">
            <a:solidFill>
              <a:schemeClr val="tx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Pentagon 28"/>
          <p:cNvSpPr/>
          <p:nvPr/>
        </p:nvSpPr>
        <p:spPr>
          <a:xfrm rot="5400000">
            <a:off x="358859" y="3944896"/>
            <a:ext cx="156690" cy="312205"/>
          </a:xfrm>
          <a:prstGeom prst="homePlate">
            <a:avLst>
              <a:gd name="adj" fmla="val 49998"/>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Tree>
    <p:extLst>
      <p:ext uri="{BB962C8B-B14F-4D97-AF65-F5344CB8AC3E}">
        <p14:creationId xmlns:p14="http://schemas.microsoft.com/office/powerpoint/2010/main" val="2846211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p:nvSpPr>
        <p:spPr>
          <a:xfrm>
            <a:off x="0" y="3003"/>
            <a:ext cx="9144000" cy="529975"/>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a:latin typeface="Franklin Gothic Book" panose="020B0503020102020204" pitchFamily="34" charset="0"/>
              </a:rPr>
              <a:t>What schools will be on my application? </a:t>
            </a:r>
          </a:p>
        </p:txBody>
      </p:sp>
      <p:sp>
        <p:nvSpPr>
          <p:cNvPr id="3" name="Rectangle 2"/>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02870330"/>
              </p:ext>
            </p:extLst>
          </p:nvPr>
        </p:nvGraphicFramePr>
        <p:xfrm>
          <a:off x="266699" y="819477"/>
          <a:ext cx="8610600" cy="2792192"/>
        </p:xfrm>
        <a:graphic>
          <a:graphicData uri="http://schemas.openxmlformats.org/drawingml/2006/table">
            <a:tbl>
              <a:tblPr firstRow="1" bandRow="1">
                <a:effectLst>
                  <a:outerShdw blurRad="50800" dist="38100" dir="2700000" algn="tl" rotWithShape="0">
                    <a:prstClr val="black">
                      <a:alpha val="40000"/>
                    </a:prstClr>
                  </a:outerShdw>
                </a:effectLst>
              </a:tblPr>
              <a:tblGrid>
                <a:gridCol w="2095501"/>
                <a:gridCol w="2252426"/>
                <a:gridCol w="2172722"/>
                <a:gridCol w="2089951"/>
              </a:tblGrid>
              <a:tr h="384272">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All</a:t>
                      </a:r>
                      <a:r>
                        <a:rPr lang="en-US" sz="1800" kern="1200" baseline="0" dirty="0" smtClean="0">
                          <a:solidFill>
                            <a:schemeClr val="tx1"/>
                          </a:solidFill>
                          <a:effectLst/>
                          <a:latin typeface="+mn-lt"/>
                          <a:ea typeface="+mn-ea"/>
                          <a:cs typeface="+mn-cs"/>
                        </a:rPr>
                        <a:t> schools that your child may apply to, including the following:</a:t>
                      </a:r>
                      <a:endParaRPr lang="en-US" sz="1800" kern="1200" dirty="0" smtClean="0">
                        <a:solidFill>
                          <a:schemeClr val="tx1"/>
                        </a:solidFill>
                        <a:effectLst/>
                        <a:latin typeface="+mn-lt"/>
                        <a:ea typeface="+mn-ea"/>
                        <a:cs typeface="+mn-cs"/>
                      </a:endParaRPr>
                    </a:p>
                  </a:txBody>
                  <a:tcPr anchor="ctr">
                    <a:solidFill>
                      <a:schemeClr val="bg2">
                        <a:lumMod val="90000"/>
                      </a:schemeClr>
                    </a:solidFill>
                  </a:tcPr>
                </a:tc>
                <a:tc hMerge="1">
                  <a:txBody>
                    <a:bodyPr/>
                    <a:lstStyle/>
                    <a:p>
                      <a:pPr lvl="0" algn="ctr"/>
                      <a:endParaRPr lang="en-US" dirty="0" smtClean="0">
                        <a:latin typeface="Franklin Gothic Book" panose="020B0503020102020204" pitchFamily="34" charset="0"/>
                        <a:cs typeface="Arial"/>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u="sng" kern="1200" dirty="0" smtClean="0">
                        <a:solidFill>
                          <a:srgbClr val="13BBB7"/>
                        </a:solidFill>
                        <a:effectLst/>
                        <a:latin typeface="Franklin Gothic Book" panose="020B0503020102020204" pitchFamily="34"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effectLst/>
                        <a:latin typeface="+mn-lt"/>
                        <a:ea typeface="+mn-ea"/>
                        <a:cs typeface="+mn-cs"/>
                      </a:endParaRPr>
                    </a:p>
                  </a:txBody>
                  <a:tcPr/>
                </a:tc>
              </a:tr>
              <a:tr h="1184148">
                <a:tc>
                  <a:txBody>
                    <a:bodyPr/>
                    <a:lstStyle/>
                    <a:p>
                      <a:pPr lvl="0" algn="ctr"/>
                      <a:r>
                        <a:rPr lang="en-US" sz="1800" b="1" u="none" kern="1200" dirty="0" smtClean="0">
                          <a:solidFill>
                            <a:srgbClr val="13BBB7"/>
                          </a:solidFill>
                          <a:effectLst/>
                          <a:latin typeface="Franklin Gothic Book" panose="020B0503020102020204" pitchFamily="34" charset="0"/>
                          <a:ea typeface="+mn-ea"/>
                          <a:cs typeface="+mn-cs"/>
                        </a:rPr>
                        <a:t>Your Zoned School*</a:t>
                      </a:r>
                      <a:endParaRPr lang="en-US" sz="1800" u="none" kern="1200" dirty="0" smtClean="0">
                        <a:solidFill>
                          <a:srgbClr val="13BBB7"/>
                        </a:solidFill>
                        <a:effectLst/>
                        <a:latin typeface="Franklin Gothic Book" panose="020B0503020102020204" pitchFamily="34" charset="0"/>
                        <a:ea typeface="+mn-ea"/>
                        <a:cs typeface="+mn-cs"/>
                      </a:endParaRPr>
                    </a:p>
                    <a:p>
                      <a:pPr lvl="0" algn="ctr"/>
                      <a:r>
                        <a:rPr lang="en-US" sz="1800" kern="1200" dirty="0" smtClean="0">
                          <a:solidFill>
                            <a:schemeClr val="tx1"/>
                          </a:solidFill>
                          <a:effectLst/>
                          <a:latin typeface="+mn-lt"/>
                          <a:ea typeface="+mn-ea"/>
                          <a:cs typeface="+mn-cs"/>
                        </a:rPr>
                        <a:t>*</a:t>
                      </a:r>
                      <a:r>
                        <a:rPr lang="en-US" sz="1600" kern="1200" dirty="0" smtClean="0">
                          <a:solidFill>
                            <a:schemeClr val="tx1"/>
                          </a:solidFill>
                          <a:effectLst/>
                          <a:latin typeface="+mn-lt"/>
                          <a:ea typeface="+mn-ea"/>
                          <a:cs typeface="+mn-cs"/>
                        </a:rPr>
                        <a:t>not all students have a zoned middle school</a:t>
                      </a:r>
                      <a:endParaRPr lang="en-US" sz="1600" kern="1200" baseline="0" dirty="0" smtClean="0">
                        <a:solidFill>
                          <a:schemeClr val="tx1"/>
                        </a:solidFill>
                        <a:effectLst/>
                        <a:latin typeface="+mn-lt"/>
                        <a:ea typeface="+mn-ea"/>
                        <a:cs typeface="+mn-cs"/>
                      </a:endParaRPr>
                    </a:p>
                    <a:p>
                      <a:pPr lvl="0" algn="ctr"/>
                      <a:endParaRPr lang="en-US" sz="1800" kern="1200" baseline="0" dirty="0" smtClean="0">
                        <a:solidFill>
                          <a:schemeClr val="tx1"/>
                        </a:solidFill>
                        <a:effectLst/>
                        <a:latin typeface="+mn-lt"/>
                        <a:ea typeface="+mn-ea"/>
                        <a:cs typeface="+mn-cs"/>
                      </a:endParaRPr>
                    </a:p>
                    <a:p>
                      <a:pPr lvl="0" algn="ctr"/>
                      <a:r>
                        <a:rPr lang="en-US" sz="1600" u="none" kern="1200" baseline="0" dirty="0" smtClean="0">
                          <a:solidFill>
                            <a:schemeClr val="tx1"/>
                          </a:solidFill>
                          <a:effectLst/>
                          <a:latin typeface="+mn-lt"/>
                          <a:ea typeface="+mn-ea"/>
                          <a:cs typeface="+mn-cs"/>
                        </a:rPr>
                        <a:t>Learn if you have a zoned middle school at </a:t>
                      </a:r>
                      <a:r>
                        <a:rPr lang="en-US" sz="1600" b="1" kern="1200" baseline="0" dirty="0" smtClean="0">
                          <a:solidFill>
                            <a:schemeClr val="tx1"/>
                          </a:solidFill>
                          <a:effectLst/>
                          <a:latin typeface="+mn-lt"/>
                          <a:ea typeface="+mn-ea"/>
                          <a:cs typeface="+mn-cs"/>
                          <a:hlinkClick r:id="rId3"/>
                        </a:rPr>
                        <a:t>schools.nyc.gov/</a:t>
                      </a:r>
                      <a:br>
                        <a:rPr lang="en-US" sz="1600" b="1" kern="1200" baseline="0" dirty="0" smtClean="0">
                          <a:solidFill>
                            <a:schemeClr val="tx1"/>
                          </a:solidFill>
                          <a:effectLst/>
                          <a:latin typeface="+mn-lt"/>
                          <a:ea typeface="+mn-ea"/>
                          <a:cs typeface="+mn-cs"/>
                          <a:hlinkClick r:id="rId3"/>
                        </a:rPr>
                      </a:br>
                      <a:r>
                        <a:rPr lang="en-US" sz="1600" b="1" kern="1200" baseline="0" dirty="0" err="1" smtClean="0">
                          <a:solidFill>
                            <a:schemeClr val="tx1"/>
                          </a:solidFill>
                          <a:effectLst/>
                          <a:latin typeface="+mn-lt"/>
                          <a:ea typeface="+mn-ea"/>
                          <a:cs typeface="+mn-cs"/>
                          <a:hlinkClick r:id="rId3"/>
                        </a:rPr>
                        <a:t>schoolsearch</a:t>
                      </a:r>
                      <a:endParaRPr lang="en-US" sz="1600" b="1" kern="1200" baseline="0" dirty="0" smtClean="0">
                        <a:solidFill>
                          <a:schemeClr val="tx1"/>
                        </a:solidFill>
                        <a:effectLst/>
                        <a:latin typeface="+mn-lt"/>
                        <a:ea typeface="+mn-ea"/>
                        <a:cs typeface="+mn-cs"/>
                      </a:endParaRPr>
                    </a:p>
                  </a:txBody>
                  <a:tcPr>
                    <a:solidFill>
                      <a:schemeClr val="bg1"/>
                    </a:solidFill>
                  </a:tcPr>
                </a:tc>
                <a:tc>
                  <a:txBody>
                    <a:bodyPr/>
                    <a:lstStyle/>
                    <a:p>
                      <a:pPr lvl="0" algn="ctr"/>
                      <a:r>
                        <a:rPr lang="en-US" sz="1800" b="1" u="none" kern="1200" dirty="0" smtClean="0">
                          <a:solidFill>
                            <a:srgbClr val="13BBB7"/>
                          </a:solidFill>
                          <a:effectLst/>
                          <a:latin typeface="Franklin Gothic Book" panose="020B0503020102020204" pitchFamily="34" charset="0"/>
                          <a:ea typeface="+mn-ea"/>
                          <a:cs typeface="+mn-cs"/>
                        </a:rPr>
                        <a:t>District Schools</a:t>
                      </a:r>
                      <a:endParaRPr lang="en-US" sz="1800" u="none" kern="1200" dirty="0" smtClean="0">
                        <a:solidFill>
                          <a:srgbClr val="13BBB7"/>
                        </a:solidFill>
                        <a:effectLst/>
                        <a:latin typeface="Franklin Gothic Book" panose="020B0503020102020204" pitchFamily="34" charset="0"/>
                        <a:ea typeface="+mn-ea"/>
                        <a:cs typeface="+mn-cs"/>
                      </a:endParaRPr>
                    </a:p>
                    <a:p>
                      <a:pPr lvl="0" algn="ctr"/>
                      <a:endParaRPr lang="en-US" sz="1800" kern="1200" dirty="0" smtClean="0">
                        <a:solidFill>
                          <a:schemeClr val="tx1"/>
                        </a:solidFill>
                        <a:effectLst/>
                        <a:latin typeface="Franklin Gothic Book" panose="020B0503020102020204" pitchFamily="34" charset="0"/>
                        <a:ea typeface="+mn-ea"/>
                        <a:cs typeface="+mn-cs"/>
                      </a:endParaRPr>
                    </a:p>
                    <a:p>
                      <a:pPr marL="0" lvl="0" indent="0" algn="ctr" defTabSz="889000">
                        <a:lnSpc>
                          <a:spcPct val="90000"/>
                        </a:lnSpc>
                        <a:spcBef>
                          <a:spcPct val="0"/>
                        </a:spcBef>
                        <a:spcAft>
                          <a:spcPct val="35000"/>
                        </a:spcAft>
                        <a:buFont typeface="Arial" panose="020B0604020202020204" pitchFamily="34" charset="0"/>
                        <a:buNone/>
                      </a:pPr>
                      <a:r>
                        <a:rPr lang="en-US" sz="1600" dirty="0" smtClean="0">
                          <a:latin typeface="+mn-lt"/>
                          <a:cs typeface="Arial"/>
                        </a:rPr>
                        <a:t>If your child lives and goes to school in different districts, your child may apply to middle schools in both districts. </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err="1" smtClean="0">
                          <a:solidFill>
                            <a:srgbClr val="13BBB7"/>
                          </a:solidFill>
                          <a:effectLst/>
                          <a:latin typeface="Franklin Gothic Book" panose="020B0503020102020204" pitchFamily="34" charset="0"/>
                          <a:ea typeface="+mn-ea"/>
                          <a:cs typeface="+mn-cs"/>
                        </a:rPr>
                        <a:t>Boroughwide</a:t>
                      </a:r>
                      <a:r>
                        <a:rPr lang="en-US" sz="1800" b="1" u="none" kern="1200" dirty="0" smtClean="0">
                          <a:solidFill>
                            <a:srgbClr val="13BBB7"/>
                          </a:solidFill>
                          <a:effectLst/>
                          <a:latin typeface="Franklin Gothic Book" panose="020B0503020102020204" pitchFamily="34" charset="0"/>
                          <a:ea typeface="+mn-ea"/>
                          <a:cs typeface="+mn-cs"/>
                        </a:rPr>
                        <a:t> Schools</a:t>
                      </a:r>
                      <a:endParaRPr lang="en-US" sz="1800" u="none" kern="1200" dirty="0" smtClean="0">
                        <a:solidFill>
                          <a:srgbClr val="13BBB7"/>
                        </a:solidFill>
                        <a:effectLst/>
                        <a:latin typeface="Franklin Gothic Book" panose="020B0503020102020204" pitchFamily="34" charset="0"/>
                        <a:ea typeface="+mn-ea"/>
                        <a:cs typeface="+mn-cs"/>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smtClean="0">
                          <a:solidFill>
                            <a:srgbClr val="13BBB7"/>
                          </a:solidFill>
                          <a:effectLst/>
                          <a:latin typeface="Franklin Gothic Book" panose="020B0503020102020204" pitchFamily="34" charset="0"/>
                          <a:ea typeface="+mn-ea"/>
                          <a:cs typeface="+mn-cs"/>
                        </a:rPr>
                        <a:t>Citywide Schools</a:t>
                      </a:r>
                      <a:endParaRPr lang="en-US" sz="1800" u="none" kern="1200" dirty="0" smtClean="0">
                        <a:solidFill>
                          <a:srgbClr val="13BBB7"/>
                        </a:solidFill>
                        <a:effectLst/>
                        <a:latin typeface="Franklin Gothic Book" panose="020B0503020102020204" pitchFamily="34" charset="0"/>
                        <a:ea typeface="+mn-ea"/>
                        <a:cs typeface="+mn-cs"/>
                      </a:endParaRPr>
                    </a:p>
                  </a:txBody>
                  <a:tcPr>
                    <a:solidFill>
                      <a:schemeClr val="bg1"/>
                    </a:solidFill>
                  </a:tcPr>
                </a:tc>
              </a:tr>
            </a:tbl>
          </a:graphicData>
        </a:graphic>
      </p:graphicFrame>
      <p:sp>
        <p:nvSpPr>
          <p:cNvPr id="7" name="Rectangle 6"/>
          <p:cNvSpPr/>
          <p:nvPr/>
        </p:nvSpPr>
        <p:spPr>
          <a:xfrm>
            <a:off x="1" y="4114800"/>
            <a:ext cx="9144000" cy="515471"/>
          </a:xfrm>
          <a:prstGeom prst="rect">
            <a:avLst/>
          </a:pr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smtClean="0">
                <a:latin typeface="Franklin Gothic Book" panose="020B0503020102020204" pitchFamily="34" charset="0"/>
              </a:rPr>
              <a:t>What schools will NOT be on my application? </a:t>
            </a:r>
            <a:endParaRPr lang="en-US" sz="3200" b="1" dirty="0">
              <a:latin typeface="Franklin Gothic Book" panose="020B05030201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52734135"/>
              </p:ext>
            </p:extLst>
          </p:nvPr>
        </p:nvGraphicFramePr>
        <p:xfrm>
          <a:off x="1323975" y="4787538"/>
          <a:ext cx="6496049" cy="1722695"/>
        </p:xfrm>
        <a:graphic>
          <a:graphicData uri="http://schemas.openxmlformats.org/drawingml/2006/table">
            <a:tbl>
              <a:tblPr firstRow="1" bandRow="1">
                <a:effectLst>
                  <a:outerShdw blurRad="50800" dist="38100" dir="2700000" algn="tl" rotWithShape="0">
                    <a:prstClr val="black">
                      <a:alpha val="40000"/>
                    </a:prstClr>
                  </a:outerShdw>
                </a:effectLst>
              </a:tblPr>
              <a:tblGrid>
                <a:gridCol w="3248025"/>
                <a:gridCol w="3248024"/>
              </a:tblGrid>
              <a:tr h="1235746">
                <a:tc>
                  <a:txBody>
                    <a:bodyPr/>
                    <a:lstStyle/>
                    <a:p>
                      <a:pPr algn="ctr"/>
                      <a:r>
                        <a:rPr lang="en-US" sz="1800" b="1" u="none" dirty="0" smtClean="0">
                          <a:solidFill>
                            <a:srgbClr val="13BBB7"/>
                          </a:solidFill>
                          <a:latin typeface="Franklin Gothic Book" panose="020B0503020102020204" pitchFamily="34" charset="0"/>
                        </a:rPr>
                        <a:t>School-Based </a:t>
                      </a:r>
                      <a:br>
                        <a:rPr lang="en-US" sz="1800" b="1" u="none" dirty="0" smtClean="0">
                          <a:solidFill>
                            <a:srgbClr val="13BBB7"/>
                          </a:solidFill>
                          <a:latin typeface="Franklin Gothic Book" panose="020B0503020102020204" pitchFamily="34" charset="0"/>
                        </a:rPr>
                      </a:br>
                      <a:r>
                        <a:rPr lang="en-US" sz="1800" b="1" u="none" dirty="0" smtClean="0">
                          <a:solidFill>
                            <a:srgbClr val="13BBB7"/>
                          </a:solidFill>
                          <a:latin typeface="Franklin Gothic Book" panose="020B0503020102020204" pitchFamily="34" charset="0"/>
                        </a:rPr>
                        <a:t>Application Schools </a:t>
                      </a:r>
                    </a:p>
                  </a:txBody>
                  <a:tcPr anchor="ctr">
                    <a:solidFill>
                      <a:schemeClr val="bg1"/>
                    </a:solidFill>
                  </a:tcPr>
                </a:tc>
                <a:tc>
                  <a:txBody>
                    <a:bodyPr/>
                    <a:lstStyle/>
                    <a:p>
                      <a:pPr algn="ctr"/>
                      <a:r>
                        <a:rPr lang="en-US" sz="1800" b="1" u="none" dirty="0" smtClean="0">
                          <a:solidFill>
                            <a:srgbClr val="00BFB3"/>
                          </a:solidFill>
                          <a:latin typeface="Franklin Gothic Book" panose="020B0503020102020204" pitchFamily="34" charset="0"/>
                        </a:rPr>
                        <a:t>Charter Schools</a:t>
                      </a:r>
                      <a:endParaRPr lang="en-US" sz="1800" b="1" u="none" baseline="0" dirty="0" smtClean="0">
                        <a:solidFill>
                          <a:srgbClr val="00BFB3"/>
                        </a:solidFill>
                        <a:latin typeface="Franklin Gothic Book" panose="020B0503020102020204" pitchFamily="34" charset="0"/>
                      </a:endParaRPr>
                    </a:p>
                  </a:txBody>
                  <a:tcPr anchor="ctr">
                    <a:solidFill>
                      <a:schemeClr val="bg1"/>
                    </a:solidFill>
                  </a:tcPr>
                </a:tc>
              </a:tr>
              <a:tr h="486949">
                <a:tc gridSpan="2">
                  <a:txBody>
                    <a:bodyPr/>
                    <a:lstStyle/>
                    <a:p>
                      <a:pPr algn="ctr"/>
                      <a:r>
                        <a:rPr lang="en-US" sz="1800" kern="1200" dirty="0" smtClean="0">
                          <a:solidFill>
                            <a:schemeClr val="tx1"/>
                          </a:solidFill>
                          <a:effectLst/>
                          <a:latin typeface="+mn-lt"/>
                          <a:ea typeface="+mn-ea"/>
                          <a:cs typeface="+mn-cs"/>
                        </a:rPr>
                        <a:t>Contact</a:t>
                      </a:r>
                      <a:r>
                        <a:rPr lang="en-US" sz="1800" kern="1200" baseline="0" dirty="0" smtClean="0">
                          <a:solidFill>
                            <a:schemeClr val="tx1"/>
                          </a:solidFill>
                          <a:effectLst/>
                          <a:latin typeface="+mn-lt"/>
                          <a:ea typeface="+mn-ea"/>
                          <a:cs typeface="+mn-cs"/>
                        </a:rPr>
                        <a:t> these schools directly to learn how to apply.</a:t>
                      </a:r>
                      <a:endParaRPr lang="en-US" sz="1800" b="1" u="sng" dirty="0" smtClean="0">
                        <a:solidFill>
                          <a:srgbClr val="13BBB7"/>
                        </a:solidFill>
                        <a:latin typeface="Franklin Gothic Book" panose="020B0503020102020204" pitchFamily="34" charset="0"/>
                      </a:endParaRPr>
                    </a:p>
                  </a:txBody>
                  <a:tcPr anchor="ctr">
                    <a:solidFill>
                      <a:schemeClr val="bg2">
                        <a:lumMod val="90000"/>
                      </a:schemeClr>
                    </a:solidFill>
                  </a:tcPr>
                </a:tc>
                <a:tc hMerge="1">
                  <a:txBody>
                    <a:bodyPr/>
                    <a:lstStyle/>
                    <a:p>
                      <a:pPr algn="ctr"/>
                      <a:endParaRPr lang="en-US" sz="1800" b="1" baseline="0" dirty="0" smtClean="0">
                        <a:solidFill>
                          <a:srgbClr val="00BFB3"/>
                        </a:solidFill>
                        <a:latin typeface="Franklin Gothic Book" panose="020B0503020102020204" pitchFamily="34" charset="0"/>
                      </a:endParaRPr>
                    </a:p>
                  </a:txBody>
                  <a:tcPr/>
                </a:tc>
              </a:tr>
            </a:tbl>
          </a:graphicData>
        </a:graphic>
      </p:graphicFrame>
    </p:spTree>
    <p:extLst>
      <p:ext uri="{BB962C8B-B14F-4D97-AF65-F5344CB8AC3E}">
        <p14:creationId xmlns:p14="http://schemas.microsoft.com/office/powerpoint/2010/main" val="60428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1281026"/>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a:latin typeface="Franklin Gothic Book" panose="020B0503020102020204" pitchFamily="34" charset="0"/>
              </a:rPr>
              <a:t>Middle School Programs</a:t>
            </a:r>
          </a:p>
        </p:txBody>
      </p:sp>
      <p:sp>
        <p:nvSpPr>
          <p:cNvPr id="10" name="Content Placeholder 3"/>
          <p:cNvSpPr txBox="1">
            <a:spLocks/>
          </p:cNvSpPr>
          <p:nvPr/>
        </p:nvSpPr>
        <p:spPr>
          <a:xfrm>
            <a:off x="152400" y="1371600"/>
            <a:ext cx="8229600" cy="3080843"/>
          </a:xfrm>
          <a:prstGeom prst="rect">
            <a:avLst/>
          </a:prstGeom>
          <a:solidFill>
            <a:schemeClr val="bg1">
              <a:lumMod val="95000"/>
            </a:scheme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smtClean="0">
                <a:latin typeface="Franklin Gothic Book" panose="020B0503020102020204" pitchFamily="34" charset="0"/>
              </a:rPr>
              <a:t>You can think of programs as “doorways</a:t>
            </a:r>
            <a:r>
              <a:rPr lang="en-US" sz="2000" b="1" dirty="0">
                <a:latin typeface="Franklin Gothic Book" panose="020B0503020102020204" pitchFamily="34" charset="0"/>
              </a:rPr>
              <a:t>” through which </a:t>
            </a:r>
            <a:r>
              <a:rPr lang="en-US" sz="2000" b="1" dirty="0" smtClean="0">
                <a:latin typeface="Franklin Gothic Book" panose="020B0503020102020204" pitchFamily="34" charset="0"/>
              </a:rPr>
              <a:t>schools accept </a:t>
            </a:r>
            <a:r>
              <a:rPr lang="en-US" sz="2000" b="1" dirty="0">
                <a:latin typeface="Franklin Gothic Book" panose="020B0503020102020204" pitchFamily="34" charset="0"/>
              </a:rPr>
              <a:t>students. </a:t>
            </a:r>
            <a:endParaRPr lang="en-US" sz="2000" b="1" dirty="0" smtClean="0">
              <a:latin typeface="Franklin Gothic Book" panose="020B0503020102020204" pitchFamily="34" charset="0"/>
            </a:endParaRPr>
          </a:p>
          <a:p>
            <a:r>
              <a:rPr lang="en-US" sz="2000" dirty="0" smtClean="0">
                <a:latin typeface="Franklin Gothic Book" panose="020B0503020102020204" pitchFamily="34" charset="0"/>
              </a:rPr>
              <a:t>If </a:t>
            </a:r>
            <a:r>
              <a:rPr lang="en-US" sz="2000" dirty="0">
                <a:latin typeface="Franklin Gothic Book" panose="020B0503020102020204" pitchFamily="34" charset="0"/>
              </a:rPr>
              <a:t>a school has multiple programs, students may apply to one program, or more than one program at that school.</a:t>
            </a:r>
          </a:p>
          <a:p>
            <a:r>
              <a:rPr lang="en-US" sz="2000" dirty="0">
                <a:latin typeface="Franklin Gothic Book" panose="020B0503020102020204" pitchFamily="34" charset="0"/>
              </a:rPr>
              <a:t>Programs at the same school may have different Admissions Priorities and Methods. You may choose to apply to a particular program at a school because of how it does its admissions or because it has a particular theme.</a:t>
            </a:r>
          </a:p>
          <a:p>
            <a:pPr marL="0" indent="0">
              <a:buClr>
                <a:srgbClr val="78BE20"/>
              </a:buClr>
              <a:buNone/>
            </a:pPr>
            <a:endParaRPr lang="en-US" dirty="0">
              <a:solidFill>
                <a:srgbClr val="78BE20"/>
              </a:solidFill>
              <a:latin typeface="Franklin Gothic Medium" panose="020B0603020102020204" pitchFamily="34" charset="0"/>
              <a:cs typeface="Arial" panose="020B0604020202020204" pitchFamily="34" charset="0"/>
            </a:endParaRPr>
          </a:p>
        </p:txBody>
      </p:sp>
      <p:sp>
        <p:nvSpPr>
          <p:cNvPr id="3" name="Rectangle 2"/>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pic>
        <p:nvPicPr>
          <p:cNvPr id="5" name="Picture 4"/>
          <p:cNvPicPr>
            <a:picLocks noChangeAspect="1"/>
          </p:cNvPicPr>
          <p:nvPr/>
        </p:nvPicPr>
        <p:blipFill>
          <a:blip r:embed="rId3"/>
          <a:stretch>
            <a:fillRect/>
          </a:stretch>
        </p:blipFill>
        <p:spPr>
          <a:xfrm>
            <a:off x="1862667" y="4224003"/>
            <a:ext cx="7134225" cy="2314575"/>
          </a:xfrm>
          <a:prstGeom prst="rect">
            <a:avLst/>
          </a:prstGeom>
          <a:ln w="3175">
            <a:solidFill>
              <a:schemeClr val="tx1"/>
            </a:solidFill>
          </a:ln>
        </p:spPr>
      </p:pic>
      <p:sp>
        <p:nvSpPr>
          <p:cNvPr id="7" name="TextBox 6"/>
          <p:cNvSpPr txBox="1"/>
          <p:nvPr/>
        </p:nvSpPr>
        <p:spPr>
          <a:xfrm>
            <a:off x="34272" y="4702673"/>
            <a:ext cx="1366110" cy="369332"/>
          </a:xfrm>
          <a:prstGeom prst="rect">
            <a:avLst/>
          </a:prstGeom>
          <a:solidFill>
            <a:srgbClr val="5C5C5C"/>
          </a:solidFill>
        </p:spPr>
        <p:txBody>
          <a:bodyPr wrap="square" rtlCol="0">
            <a:spAutoFit/>
          </a:bodyPr>
          <a:lstStyle/>
          <a:p>
            <a:pPr algn="ctr"/>
            <a:r>
              <a:rPr lang="en-US" b="1" dirty="0" smtClean="0">
                <a:solidFill>
                  <a:schemeClr val="bg1"/>
                </a:solidFill>
              </a:rPr>
              <a:t>Program #1</a:t>
            </a:r>
            <a:endParaRPr lang="en-US" b="1" dirty="0">
              <a:solidFill>
                <a:schemeClr val="bg1"/>
              </a:solidFill>
            </a:endParaRPr>
          </a:p>
        </p:txBody>
      </p:sp>
      <p:sp>
        <p:nvSpPr>
          <p:cNvPr id="9" name="Right Arrow 8"/>
          <p:cNvSpPr/>
          <p:nvPr/>
        </p:nvSpPr>
        <p:spPr>
          <a:xfrm>
            <a:off x="1400382" y="4729613"/>
            <a:ext cx="428418" cy="33553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400382" y="5694448"/>
            <a:ext cx="428418" cy="33553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6881" y="5702193"/>
            <a:ext cx="1366110" cy="369332"/>
          </a:xfrm>
          <a:prstGeom prst="rect">
            <a:avLst/>
          </a:prstGeom>
          <a:solidFill>
            <a:srgbClr val="5C5C5C"/>
          </a:solidFill>
        </p:spPr>
        <p:txBody>
          <a:bodyPr wrap="square" rtlCol="0">
            <a:spAutoFit/>
          </a:bodyPr>
          <a:lstStyle/>
          <a:p>
            <a:pPr algn="ctr"/>
            <a:r>
              <a:rPr lang="en-US" b="1" dirty="0" smtClean="0">
                <a:solidFill>
                  <a:schemeClr val="bg1"/>
                </a:solidFill>
              </a:rPr>
              <a:t>Program #2</a:t>
            </a:r>
            <a:endParaRPr lang="en-US" b="1" dirty="0">
              <a:solidFill>
                <a:schemeClr val="bg1"/>
              </a:solidFill>
            </a:endParaRPr>
          </a:p>
        </p:txBody>
      </p:sp>
      <p:cxnSp>
        <p:nvCxnSpPr>
          <p:cNvPr id="12" name="Straight Arrow Connector 11"/>
          <p:cNvCxnSpPr/>
          <p:nvPr/>
        </p:nvCxnSpPr>
        <p:spPr>
          <a:xfrm>
            <a:off x="3995814" y="3604840"/>
            <a:ext cx="590138" cy="460264"/>
          </a:xfrm>
          <a:prstGeom prst="straightConnector1">
            <a:avLst/>
          </a:prstGeom>
          <a:ln w="38100">
            <a:solidFill>
              <a:srgbClr val="00BFB3"/>
            </a:solidFill>
            <a:prstDash val="sysDash"/>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Donut 12">
            <a:hlinkHover r:id="" action="ppaction://noaction" highlightClick="1"/>
          </p:cNvPr>
          <p:cNvSpPr/>
          <p:nvPr/>
        </p:nvSpPr>
        <p:spPr>
          <a:xfrm rot="5400000">
            <a:off x="3560316" y="4426680"/>
            <a:ext cx="2576178" cy="1647618"/>
          </a:xfrm>
          <a:prstGeom prst="donut">
            <a:avLst>
              <a:gd name="adj" fmla="val 4320"/>
            </a:avLst>
          </a:prstGeom>
          <a:solidFill>
            <a:srgbClr val="00BFB3"/>
          </a:solidFill>
          <a:ln>
            <a:solidFill>
              <a:srgbClr val="00BFB3"/>
            </a:solid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332168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1281026"/>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a:latin typeface="Franklin Gothic Book" panose="020B0503020102020204" pitchFamily="34" charset="0"/>
              </a:rPr>
              <a:t>The Application: Receive and Review</a:t>
            </a:r>
          </a:p>
        </p:txBody>
      </p:sp>
      <p:sp>
        <p:nvSpPr>
          <p:cNvPr id="3" name="Rectangle 2"/>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pic>
        <p:nvPicPr>
          <p:cNvPr id="7" name="Picture 101"/>
          <p:cNvPicPr>
            <a:picLocks noChangeAspect="1" noChangeArrowheads="1"/>
          </p:cNvPicPr>
          <p:nvPr/>
        </p:nvPicPr>
        <p:blipFill rotWithShape="1">
          <a:blip r:embed="rId3">
            <a:extLst>
              <a:ext uri="{28A0092B-C50C-407E-A947-70E740481C1C}">
                <a14:useLocalDpi xmlns:a14="http://schemas.microsoft.com/office/drawing/2010/main" val="0"/>
              </a:ext>
            </a:extLst>
          </a:blip>
          <a:srcRect l="26074" t="12422" r="24131" b="12326"/>
          <a:stretch/>
        </p:blipFill>
        <p:spPr bwMode="auto">
          <a:xfrm>
            <a:off x="223784" y="1399098"/>
            <a:ext cx="3993492" cy="4648200"/>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8" name="Straight Arrow Connector 7"/>
          <p:cNvCxnSpPr/>
          <p:nvPr/>
        </p:nvCxnSpPr>
        <p:spPr>
          <a:xfrm flipH="1" flipV="1">
            <a:off x="1181100" y="2438401"/>
            <a:ext cx="3200400" cy="609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Rectangle 8"/>
          <p:cNvSpPr/>
          <p:nvPr/>
        </p:nvSpPr>
        <p:spPr>
          <a:xfrm>
            <a:off x="4381500" y="1281026"/>
            <a:ext cx="4636376" cy="4832092"/>
          </a:xfrm>
          <a:prstGeom prst="rect">
            <a:avLst/>
          </a:prstGeom>
        </p:spPr>
        <p:txBody>
          <a:bodyPr wrap="square">
            <a:spAutoFit/>
          </a:bodyPr>
          <a:lstStyle/>
          <a:p>
            <a:pPr algn="ctr"/>
            <a:r>
              <a:rPr lang="en-US" sz="2400" b="1" dirty="0" smtClean="0">
                <a:latin typeface="Franklin Gothic Medium" panose="020B0603020102020204" pitchFamily="34" charset="0"/>
              </a:rPr>
              <a:t>What to review:</a:t>
            </a:r>
          </a:p>
          <a:p>
            <a:pPr marL="342900" indent="-342900">
              <a:buFont typeface="Arial" panose="020B0604020202020204" pitchFamily="34" charset="0"/>
              <a:buChar char="•"/>
            </a:pPr>
            <a:r>
              <a:rPr lang="en-US" sz="2000" b="1" dirty="0" smtClean="0">
                <a:latin typeface="Franklin Gothic Medium" panose="020B0603020102020204" pitchFamily="34" charset="0"/>
              </a:rPr>
              <a:t>Student Information: </a:t>
            </a:r>
            <a:r>
              <a:rPr lang="en-US" sz="2000" dirty="0" smtClean="0">
                <a:latin typeface="Franklin Gothic Medium" panose="020B0603020102020204" pitchFamily="34" charset="0"/>
              </a:rPr>
              <a:t>Make sure all information, including address, is correct. </a:t>
            </a:r>
            <a:endParaRPr lang="en-US" sz="2000" b="1" dirty="0" smtClean="0">
              <a:latin typeface="Franklin Gothic Medium" panose="020B0603020102020204" pitchFamily="34" charset="0"/>
            </a:endParaRPr>
          </a:p>
          <a:p>
            <a:pPr marL="342900" indent="-342900">
              <a:buFont typeface="Arial" panose="020B0604020202020204" pitchFamily="34" charset="0"/>
              <a:buChar char="•"/>
            </a:pPr>
            <a:endParaRPr lang="en-US" sz="2000" b="1" dirty="0">
              <a:latin typeface="Franklin Gothic Medium" panose="020B0603020102020204" pitchFamily="34" charset="0"/>
            </a:endParaRPr>
          </a:p>
          <a:p>
            <a:pPr marL="342900" indent="-342900">
              <a:buFont typeface="Arial" panose="020B0604020202020204" pitchFamily="34" charset="0"/>
              <a:buChar char="•"/>
            </a:pPr>
            <a:r>
              <a:rPr lang="en-US" sz="2000" b="1" dirty="0" smtClean="0">
                <a:latin typeface="Franklin Gothic Medium" panose="020B0603020102020204" pitchFamily="34" charset="0"/>
              </a:rPr>
              <a:t>Zoned Middle School</a:t>
            </a:r>
            <a:r>
              <a:rPr lang="en-US" sz="2000" dirty="0" smtClean="0">
                <a:latin typeface="Franklin Gothic Medium" panose="020B0603020102020204" pitchFamily="34" charset="0"/>
              </a:rPr>
              <a:t>: See if your child has a zoned middle school. Look up this school in the directory to learn how being in the zone affects admissions.</a:t>
            </a:r>
          </a:p>
          <a:p>
            <a:pPr marL="342900" indent="-342900">
              <a:buFont typeface="Arial" panose="020B0604020202020204" pitchFamily="34" charset="0"/>
              <a:buChar char="•"/>
            </a:pPr>
            <a:endParaRPr lang="en-US" sz="2000" dirty="0" smtClean="0">
              <a:latin typeface="Franklin Gothic Medium" panose="020B0603020102020204" pitchFamily="34" charset="0"/>
            </a:endParaRPr>
          </a:p>
          <a:p>
            <a:pPr marL="342900" indent="-342900">
              <a:buFont typeface="Arial" panose="020B0604020202020204" pitchFamily="34" charset="0"/>
              <a:buChar char="•"/>
            </a:pPr>
            <a:r>
              <a:rPr lang="en-US" sz="2000" b="1" dirty="0" smtClean="0">
                <a:latin typeface="Franklin Gothic Medium" panose="020B0603020102020204" pitchFamily="34" charset="0"/>
              </a:rPr>
              <a:t>Academic Information: </a:t>
            </a:r>
            <a:r>
              <a:rPr lang="en-US" sz="2000" dirty="0" smtClean="0">
                <a:latin typeface="Franklin Gothic Medium" panose="020B0603020102020204" pitchFamily="34" charset="0"/>
              </a:rPr>
              <a:t>These will affect admissions to some programs. </a:t>
            </a:r>
            <a:endParaRPr lang="en-US" sz="2000" b="1" dirty="0" smtClean="0">
              <a:latin typeface="Franklin Gothic Medium" panose="020B0603020102020204" pitchFamily="34" charset="0"/>
            </a:endParaRPr>
          </a:p>
          <a:p>
            <a:pPr marL="342900" indent="-342900">
              <a:buFont typeface="Arial" panose="020B0604020202020204" pitchFamily="34" charset="0"/>
              <a:buChar char="•"/>
            </a:pPr>
            <a:endParaRPr lang="en-US" sz="2000" dirty="0" smtClean="0">
              <a:latin typeface="Franklin Gothic Medium" panose="020B0603020102020204" pitchFamily="34" charset="0"/>
            </a:endParaRPr>
          </a:p>
          <a:p>
            <a:pPr marL="342900" indent="-342900">
              <a:buFont typeface="Arial" panose="020B0604020202020204" pitchFamily="34" charset="0"/>
              <a:buChar char="•"/>
            </a:pPr>
            <a:endParaRPr lang="en-US" sz="2400" dirty="0">
              <a:latin typeface="Franklin Gothic Medium" panose="020B0603020102020204" pitchFamily="34" charset="0"/>
            </a:endParaRPr>
          </a:p>
        </p:txBody>
      </p:sp>
      <p:cxnSp>
        <p:nvCxnSpPr>
          <p:cNvPr id="11" name="Straight Arrow Connector 10"/>
          <p:cNvCxnSpPr/>
          <p:nvPr/>
        </p:nvCxnSpPr>
        <p:spPr>
          <a:xfrm flipH="1" flipV="1">
            <a:off x="2628900" y="3419476"/>
            <a:ext cx="1752600" cy="14234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1540751" y="4851066"/>
            <a:ext cx="2840749" cy="15908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Text Placeholder 21"/>
          <p:cNvSpPr txBox="1">
            <a:spLocks/>
          </p:cNvSpPr>
          <p:nvPr/>
        </p:nvSpPr>
        <p:spPr bwMode="auto">
          <a:xfrm>
            <a:off x="4622143" y="5562600"/>
            <a:ext cx="3893208" cy="889573"/>
          </a:xfrm>
          <a:prstGeom prst="rect">
            <a:avLst/>
          </a:prstGeom>
          <a:solidFill>
            <a:srgbClr val="78BE20"/>
          </a:solidFill>
          <a:ln>
            <a:noFill/>
          </a:ln>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2000" b="1" dirty="0" smtClean="0">
                <a:latin typeface="Franklin Gothic Demi" panose="020B0703020102020204" pitchFamily="34" charset="0"/>
                <a:cs typeface="Arial"/>
              </a:rPr>
              <a:t>Tip: </a:t>
            </a:r>
            <a:r>
              <a:rPr lang="en-US" altLang="en-US" sz="2000" dirty="0" smtClean="0">
                <a:latin typeface="Franklin Gothic Demi" panose="020B0703020102020204" pitchFamily="34" charset="0"/>
                <a:cs typeface="Arial"/>
              </a:rPr>
              <a:t>Not every student has a zoned middle school. </a:t>
            </a:r>
            <a:endParaRPr lang="en-US" altLang="en-US" sz="2000" dirty="0">
              <a:latin typeface="Franklin Gothic Demi" panose="020B0703020102020204" pitchFamily="34" charset="0"/>
              <a:cs typeface="Arial"/>
            </a:endParaRPr>
          </a:p>
        </p:txBody>
      </p:sp>
    </p:spTree>
    <p:extLst>
      <p:ext uri="{BB962C8B-B14F-4D97-AF65-F5344CB8AC3E}">
        <p14:creationId xmlns:p14="http://schemas.microsoft.com/office/powerpoint/2010/main" val="50102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1281026"/>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a:latin typeface="Franklin Gothic Book" panose="020B0503020102020204" pitchFamily="34" charset="0"/>
              </a:rPr>
              <a:t>The Application: How to Complete It</a:t>
            </a:r>
          </a:p>
        </p:txBody>
      </p:sp>
      <p:sp>
        <p:nvSpPr>
          <p:cNvPr id="3" name="Rectangle 2"/>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Franklin Gothic Demi" panose="020B0703020102020204" pitchFamily="34" charset="0"/>
            </a:endParaRPr>
          </a:p>
        </p:txBody>
      </p:sp>
      <p:sp>
        <p:nvSpPr>
          <p:cNvPr id="11" name="Content Placeholder 3"/>
          <p:cNvSpPr txBox="1">
            <a:spLocks/>
          </p:cNvSpPr>
          <p:nvPr/>
        </p:nvSpPr>
        <p:spPr>
          <a:xfrm>
            <a:off x="821092" y="1283594"/>
            <a:ext cx="8291383" cy="923330"/>
          </a:xfrm>
          <a:prstGeom prst="rect">
            <a:avLst/>
          </a:prstGeom>
          <a:solidFill>
            <a:schemeClr val="bg1">
              <a:lumMod val="95000"/>
            </a:scheme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800" dirty="0" smtClean="0">
                <a:latin typeface="Franklin Gothic Medium" panose="020B0603020102020204" pitchFamily="34" charset="0"/>
              </a:rPr>
              <a:t>Families should </a:t>
            </a:r>
            <a:r>
              <a:rPr lang="en-US" sz="1800" dirty="0">
                <a:latin typeface="Franklin Gothic Medium" panose="020B0603020102020204" pitchFamily="34" charset="0"/>
              </a:rPr>
              <a:t>rank </a:t>
            </a:r>
            <a:r>
              <a:rPr lang="en-US" sz="1800" dirty="0" smtClean="0">
                <a:latin typeface="Franklin Gothic Medium" panose="020B0603020102020204" pitchFamily="34" charset="0"/>
              </a:rPr>
              <a:t>programs in order starting with the one they most want to attend. Do this by writing the number “1” next to you top choice and continuing. Families may rank up to 12 programs.  </a:t>
            </a:r>
            <a:endParaRPr lang="en-US" sz="1800" dirty="0">
              <a:latin typeface="Franklin Gothic Medium" panose="020B0603020102020204" pitchFamily="34" charset="0"/>
            </a:endParaRPr>
          </a:p>
        </p:txBody>
      </p:sp>
      <p:pic>
        <p:nvPicPr>
          <p:cNvPr id="12" name="Picture 11"/>
          <p:cNvPicPr>
            <a:picLocks noChangeAspect="1"/>
          </p:cNvPicPr>
          <p:nvPr/>
        </p:nvPicPr>
        <p:blipFill>
          <a:blip r:embed="rId3"/>
          <a:stretch>
            <a:fillRect/>
          </a:stretch>
        </p:blipFill>
        <p:spPr>
          <a:xfrm>
            <a:off x="923834" y="2206925"/>
            <a:ext cx="7531205" cy="1481137"/>
          </a:xfrm>
          <a:prstGeom prst="rect">
            <a:avLst/>
          </a:prstGeom>
        </p:spPr>
      </p:pic>
      <p:sp>
        <p:nvSpPr>
          <p:cNvPr id="13" name="Curved Right Arrow 12"/>
          <p:cNvSpPr/>
          <p:nvPr/>
        </p:nvSpPr>
        <p:spPr>
          <a:xfrm>
            <a:off x="17855" y="1648290"/>
            <a:ext cx="685800" cy="1117269"/>
          </a:xfrm>
          <a:prstGeom prst="curvedRightArrow">
            <a:avLst>
              <a:gd name="adj1" fmla="val 15656"/>
              <a:gd name="adj2" fmla="val 38414"/>
              <a:gd name="adj3" fmla="val 25000"/>
            </a:avLst>
          </a:prstGeom>
          <a:solidFill>
            <a:srgbClr val="00BF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ontent Placeholder 3"/>
          <p:cNvSpPr txBox="1">
            <a:spLocks/>
          </p:cNvSpPr>
          <p:nvPr/>
        </p:nvSpPr>
        <p:spPr>
          <a:xfrm>
            <a:off x="852617" y="3675956"/>
            <a:ext cx="8291383" cy="369332"/>
          </a:xfrm>
          <a:prstGeom prst="rect">
            <a:avLst/>
          </a:prstGeom>
          <a:solidFill>
            <a:schemeClr val="bg1">
              <a:lumMod val="95000"/>
            </a:scheme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800" dirty="0" smtClean="0">
                <a:latin typeface="Franklin Gothic Medium" panose="020B0603020102020204" pitchFamily="34" charset="0"/>
              </a:rPr>
              <a:t>Once you have ranked programs, submit application online by December 1.</a:t>
            </a:r>
            <a:endParaRPr lang="en-US" sz="1800" dirty="0">
              <a:latin typeface="Franklin Gothic Medium" panose="020B0603020102020204" pitchFamily="34" charset="0"/>
            </a:endParaRPr>
          </a:p>
        </p:txBody>
      </p:sp>
      <p:pic>
        <p:nvPicPr>
          <p:cNvPr id="15" name="Picture 14"/>
          <p:cNvPicPr>
            <a:picLocks noChangeAspect="1"/>
          </p:cNvPicPr>
          <p:nvPr/>
        </p:nvPicPr>
        <p:blipFill>
          <a:blip r:embed="rId4"/>
          <a:stretch>
            <a:fillRect/>
          </a:stretch>
        </p:blipFill>
        <p:spPr>
          <a:xfrm>
            <a:off x="1077855" y="4309453"/>
            <a:ext cx="7372350" cy="695325"/>
          </a:xfrm>
          <a:prstGeom prst="rect">
            <a:avLst/>
          </a:prstGeom>
        </p:spPr>
      </p:pic>
      <p:sp>
        <p:nvSpPr>
          <p:cNvPr id="16" name="Curved Right Arrow 15"/>
          <p:cNvSpPr/>
          <p:nvPr/>
        </p:nvSpPr>
        <p:spPr>
          <a:xfrm>
            <a:off x="58988" y="3714895"/>
            <a:ext cx="626812" cy="911752"/>
          </a:xfrm>
          <a:prstGeom prst="curvedRightArrow">
            <a:avLst>
              <a:gd name="adj1" fmla="val 15656"/>
              <a:gd name="adj2" fmla="val 38414"/>
              <a:gd name="adj3" fmla="val 25000"/>
            </a:avLst>
          </a:prstGeom>
          <a:solidFill>
            <a:srgbClr val="00BF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 Placeholder 21"/>
          <p:cNvSpPr txBox="1">
            <a:spLocks/>
          </p:cNvSpPr>
          <p:nvPr/>
        </p:nvSpPr>
        <p:spPr bwMode="auto">
          <a:xfrm>
            <a:off x="1156406" y="5127516"/>
            <a:ext cx="7231791" cy="1349484"/>
          </a:xfrm>
          <a:prstGeom prst="rect">
            <a:avLst/>
          </a:prstGeom>
          <a:solidFill>
            <a:srgbClr val="78BE20"/>
          </a:solidFill>
          <a:ln>
            <a:noFill/>
          </a:ln>
          <a:extLst/>
        </p:spPr>
        <p:txBody>
          <a:bodyPr anchor="ctr"/>
          <a:lstStyle>
            <a:lvl1pPr eaLnBrk="0" hangingPunct="0">
              <a:spcBef>
                <a:spcPts val="700"/>
              </a:spcBef>
              <a:buClr>
                <a:schemeClr val="accent2"/>
              </a:buClr>
              <a:buSzPct val="60000"/>
              <a:buFont typeface="Wingdings" pitchFamily="2" charset="2"/>
              <a:buChar char=""/>
              <a:defRPr sz="2900">
                <a:solidFill>
                  <a:schemeClr val="tx1"/>
                </a:solidFill>
                <a:latin typeface="Rockwell" pitchFamily="18" charset="0"/>
              </a:defRPr>
            </a:lvl1pPr>
            <a:lvl2pPr marL="639763" indent="-273050" eaLnBrk="0" hangingPunct="0">
              <a:spcBef>
                <a:spcPts val="550"/>
              </a:spcBef>
              <a:buClr>
                <a:schemeClr val="accent1"/>
              </a:buClr>
              <a:buSzPct val="70000"/>
              <a:buFont typeface="Wingdings 2" pitchFamily="18" charset="2"/>
              <a:buChar char=""/>
              <a:defRPr sz="2600">
                <a:solidFill>
                  <a:schemeClr val="tx1"/>
                </a:solidFill>
                <a:latin typeface="Rockwell" pitchFamily="18" charset="0"/>
              </a:defRPr>
            </a:lvl2pPr>
            <a:lvl3pPr indent="-228600" eaLnBrk="0" hangingPunct="0">
              <a:spcBef>
                <a:spcPts val="500"/>
              </a:spcBef>
              <a:buClr>
                <a:schemeClr val="accent2"/>
              </a:buClr>
              <a:buSzPct val="75000"/>
              <a:buFont typeface="Wingdings" pitchFamily="2" charset="2"/>
              <a:buChar char=""/>
              <a:defRPr sz="2300">
                <a:solidFill>
                  <a:schemeClr val="tx1"/>
                </a:solidFill>
                <a:latin typeface="Rockwell" pitchFamily="18" charset="0"/>
              </a:defRPr>
            </a:lvl3pPr>
            <a:lvl4pPr indent="-228600" eaLnBrk="0" hangingPunct="0">
              <a:spcBef>
                <a:spcPts val="400"/>
              </a:spcBef>
              <a:buClr>
                <a:srgbClr val="62A400"/>
              </a:buClr>
              <a:buSzPct val="75000"/>
              <a:buFont typeface="Wingdings" pitchFamily="2" charset="2"/>
              <a:buChar char=""/>
              <a:defRPr sz="2000">
                <a:solidFill>
                  <a:schemeClr val="tx1"/>
                </a:solidFill>
                <a:latin typeface="Rockwell" pitchFamily="18" charset="0"/>
              </a:defRPr>
            </a:lvl4pPr>
            <a:lvl5pPr indent="-228600" eaLnBrk="0" hangingPunct="0">
              <a:spcBef>
                <a:spcPts val="400"/>
              </a:spcBef>
              <a:buClr>
                <a:srgbClr val="D1E1FF"/>
              </a:buClr>
              <a:buSzPct val="65000"/>
              <a:buFont typeface="Wingdings" pitchFamily="2" charset="2"/>
              <a:buChar char=""/>
              <a:defRPr sz="2000">
                <a:solidFill>
                  <a:schemeClr val="tx1"/>
                </a:solidFill>
                <a:latin typeface="Rockwell" pitchFamily="18" charset="0"/>
              </a:defRPr>
            </a:lvl5pPr>
            <a:lvl6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6pPr>
            <a:lvl7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7pPr>
            <a:lvl8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8pPr>
            <a:lvl9pPr indent="-228600" eaLnBrk="0" fontAlgn="base" hangingPunct="0">
              <a:spcBef>
                <a:spcPts val="400"/>
              </a:spcBef>
              <a:spcAft>
                <a:spcPct val="0"/>
              </a:spcAft>
              <a:buClr>
                <a:srgbClr val="D1E1FF"/>
              </a:buClr>
              <a:buSzPct val="65000"/>
              <a:buFont typeface="Wingdings" pitchFamily="2" charset="2"/>
              <a:buChar char=""/>
              <a:defRPr sz="2000">
                <a:solidFill>
                  <a:schemeClr val="tx1"/>
                </a:solidFill>
                <a:latin typeface="Rockwell" pitchFamily="18" charset="0"/>
              </a:defRPr>
            </a:lvl9pPr>
          </a:lstStyle>
          <a:p>
            <a:pPr algn="ctr">
              <a:buNone/>
            </a:pPr>
            <a:r>
              <a:rPr lang="en-US" altLang="en-US" sz="2000" b="1" dirty="0" smtClean="0">
                <a:latin typeface="Franklin Gothic Book" panose="020B0503020102020204" pitchFamily="34" charset="0"/>
                <a:cs typeface="Arial"/>
              </a:rPr>
              <a:t>Tip: After ranking your favorite programs, rank other programs you’d prefer over your least favorite programs. </a:t>
            </a:r>
            <a:br>
              <a:rPr lang="en-US" altLang="en-US" sz="2000" b="1" dirty="0" smtClean="0">
                <a:latin typeface="Franklin Gothic Book" panose="020B0503020102020204" pitchFamily="34" charset="0"/>
                <a:cs typeface="Arial"/>
              </a:rPr>
            </a:br>
            <a:r>
              <a:rPr lang="en-US" altLang="en-US" sz="2000" dirty="0" smtClean="0">
                <a:latin typeface="Franklin Gothic Book" panose="020B0503020102020204" pitchFamily="34" charset="0"/>
                <a:cs typeface="Arial"/>
              </a:rPr>
              <a:t>Remember, if you do not match to a program you’ve ranked, you will be matched to a program with availability in your district. </a:t>
            </a:r>
            <a:endParaRPr lang="en-US" altLang="en-US" sz="2000" dirty="0">
              <a:latin typeface="Franklin Gothic Book" panose="020B0503020102020204" pitchFamily="34" charset="0"/>
              <a:cs typeface="Arial"/>
            </a:endParaRPr>
          </a:p>
        </p:txBody>
      </p:sp>
    </p:spTree>
    <p:extLst>
      <p:ext uri="{BB962C8B-B14F-4D97-AF65-F5344CB8AC3E}">
        <p14:creationId xmlns:p14="http://schemas.microsoft.com/office/powerpoint/2010/main" val="190264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1281026"/>
          </a:xfrm>
          <a:prstGeom prst="rect">
            <a:avLst/>
          </a:prstGeom>
          <a:solidFill>
            <a:schemeClr val="tx1">
              <a:lumMod val="75000"/>
              <a:lumOff val="2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rtlCol="0" anchor="ctr"/>
          <a:lstStyle/>
          <a:p>
            <a:pPr algn="ctr"/>
            <a:r>
              <a:rPr lang="en-US" sz="3200" b="1" dirty="0">
                <a:latin typeface="Franklin Gothic Book" panose="020B0503020102020204" pitchFamily="34" charset="0"/>
              </a:rPr>
              <a:t>A good application lists programs </a:t>
            </a:r>
          </a:p>
          <a:p>
            <a:pPr algn="ctr"/>
            <a:r>
              <a:rPr lang="en-US" sz="3200" b="1" dirty="0">
                <a:latin typeface="Franklin Gothic Book" panose="020B0503020102020204" pitchFamily="34" charset="0"/>
              </a:rPr>
              <a:t>of interest to your child.</a:t>
            </a:r>
          </a:p>
        </p:txBody>
      </p:sp>
      <p:sp>
        <p:nvSpPr>
          <p:cNvPr id="10" name="Content Placeholder 3"/>
          <p:cNvSpPr txBox="1">
            <a:spLocks/>
          </p:cNvSpPr>
          <p:nvPr/>
        </p:nvSpPr>
        <p:spPr>
          <a:xfrm>
            <a:off x="152400" y="1371600"/>
            <a:ext cx="8229600" cy="424732"/>
          </a:xfrm>
          <a:prstGeom prst="rect">
            <a:avLst/>
          </a:prstGeom>
          <a:solidFill>
            <a:schemeClr val="bg1"/>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78BE20"/>
              </a:buClr>
              <a:buNone/>
            </a:pPr>
            <a:endParaRPr lang="en-US" sz="2400" dirty="0">
              <a:solidFill>
                <a:srgbClr val="78BE20"/>
              </a:solidFill>
              <a:latin typeface="Franklin Gothic Medium" panose="020B0603020102020204" pitchFamily="34" charset="0"/>
              <a:cs typeface="Arial" panose="020B0604020202020204" pitchFamily="34" charset="0"/>
            </a:endParaRPr>
          </a:p>
        </p:txBody>
      </p:sp>
      <p:sp>
        <p:nvSpPr>
          <p:cNvPr id="3" name="Rectangle 2"/>
          <p:cNvSpPr/>
          <p:nvPr/>
        </p:nvSpPr>
        <p:spPr>
          <a:xfrm>
            <a:off x="0" y="6629400"/>
            <a:ext cx="9144000" cy="228600"/>
          </a:xfrm>
          <a:prstGeom prst="rect">
            <a:avLst/>
          </a:prstGeom>
          <a:solidFill>
            <a:srgbClr val="00B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Franklin Gothic Demi" panose="020B0703020102020204" pitchFamily="34" charset="0"/>
              </a:rPr>
              <a:t>6 of 9</a:t>
            </a:r>
            <a:endParaRPr lang="en-US" sz="1200" dirty="0">
              <a:latin typeface="Franklin Gothic Demi" panose="020B0703020102020204" pitchFamily="34" charset="0"/>
            </a:endParaRPr>
          </a:p>
        </p:txBody>
      </p:sp>
      <p:sp>
        <p:nvSpPr>
          <p:cNvPr id="31" name="Content Placeholder 2"/>
          <p:cNvSpPr>
            <a:spLocks noGrp="1"/>
          </p:cNvSpPr>
          <p:nvPr>
            <p:ph idx="1"/>
          </p:nvPr>
        </p:nvSpPr>
        <p:spPr>
          <a:xfrm>
            <a:off x="114300" y="1353424"/>
            <a:ext cx="8763000" cy="508510"/>
          </a:xfrm>
          <a:solidFill>
            <a:schemeClr val="bg1">
              <a:lumMod val="95000"/>
            </a:schemeClr>
          </a:solidFill>
        </p:spPr>
        <p:txBody>
          <a:bodyPr>
            <a:normAutofit/>
          </a:bodyPr>
          <a:lstStyle/>
          <a:p>
            <a:pPr marL="0" indent="0" algn="ctr">
              <a:buNone/>
            </a:pPr>
            <a:r>
              <a:rPr lang="en-US" sz="2200" dirty="0" smtClean="0">
                <a:latin typeface="Franklin Gothic Book" panose="020B0503020102020204" pitchFamily="34" charset="0"/>
              </a:rPr>
              <a:t>Use the MS Directory as a starting point. When exploring, think about…</a:t>
            </a:r>
          </a:p>
          <a:p>
            <a:pPr marL="0" indent="0">
              <a:buNone/>
            </a:pPr>
            <a:endParaRPr lang="en-US" dirty="0"/>
          </a:p>
          <a:p>
            <a:pPr marL="0" indent="0">
              <a:buNone/>
            </a:pPr>
            <a:endParaRPr lang="en-US" dirty="0"/>
          </a:p>
        </p:txBody>
      </p:sp>
      <p:pic>
        <p:nvPicPr>
          <p:cNvPr id="32" name="Picture 31"/>
          <p:cNvPicPr>
            <a:picLocks noChangeAspect="1"/>
          </p:cNvPicPr>
          <p:nvPr/>
        </p:nvPicPr>
        <p:blipFill>
          <a:blip r:embed="rId3"/>
          <a:stretch>
            <a:fillRect/>
          </a:stretch>
        </p:blipFill>
        <p:spPr>
          <a:xfrm>
            <a:off x="2108323" y="1762933"/>
            <a:ext cx="4658348" cy="5095067"/>
          </a:xfrm>
          <a:prstGeom prst="rect">
            <a:avLst/>
          </a:prstGeom>
          <a:ln w="3175">
            <a:solidFill>
              <a:schemeClr val="tx1"/>
            </a:solidFill>
          </a:ln>
        </p:spPr>
      </p:pic>
      <p:sp>
        <p:nvSpPr>
          <p:cNvPr id="33" name="Title 1"/>
          <p:cNvSpPr txBox="1">
            <a:spLocks/>
          </p:cNvSpPr>
          <p:nvPr/>
        </p:nvSpPr>
        <p:spPr>
          <a:xfrm>
            <a:off x="7267697" y="1748674"/>
            <a:ext cx="3525172" cy="694509"/>
          </a:xfrm>
          <a:prstGeom prst="rect">
            <a:avLst/>
          </a:prstGeom>
        </p:spPr>
        <p:txBody>
          <a:bodyPr vert="horz" lIns="91440" tIns="45720" rIns="91440" bIns="45720" rtlCol="0" anchor="ctr">
            <a:noAutofit/>
          </a:bodyPr>
          <a:lstStyle>
            <a:defPPr>
              <a:defRPr lang="en-US"/>
            </a:defPPr>
            <a:lvl1pPr>
              <a:spcBef>
                <a:spcPct val="0"/>
              </a:spcBef>
              <a:buNone/>
              <a:defRPr sz="3000" b="1" cap="all">
                <a:solidFill>
                  <a:srgbClr val="302169"/>
                </a:solidFill>
                <a:latin typeface="Franklin Gothic Demi" panose="020B0703020102020204" pitchFamily="34" charset="0"/>
                <a:ea typeface="+mj-ea"/>
                <a:cs typeface="Arial" pitchFamily="34" charset="0"/>
              </a:defRPr>
            </a:lvl1pPr>
          </a:lstStyle>
          <a:p>
            <a:r>
              <a:rPr lang="en-US" altLang="en-US" sz="2400" dirty="0">
                <a:solidFill>
                  <a:srgbClr val="5C5C5C"/>
                </a:solidFill>
              </a:rPr>
              <a:t>location</a:t>
            </a:r>
            <a:endParaRPr lang="en-US" sz="2400" dirty="0">
              <a:solidFill>
                <a:srgbClr val="5C5C5C"/>
              </a:solidFill>
            </a:endParaRPr>
          </a:p>
        </p:txBody>
      </p:sp>
      <p:cxnSp>
        <p:nvCxnSpPr>
          <p:cNvPr id="34" name="Straight Arrow Connector 33"/>
          <p:cNvCxnSpPr/>
          <p:nvPr/>
        </p:nvCxnSpPr>
        <p:spPr>
          <a:xfrm flipH="1">
            <a:off x="6470460" y="2088246"/>
            <a:ext cx="797238" cy="138746"/>
          </a:xfrm>
          <a:prstGeom prst="straightConnector1">
            <a:avLst/>
          </a:prstGeom>
          <a:ln w="38100">
            <a:solidFill>
              <a:srgbClr val="00BFB3"/>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5" name="Title 1"/>
          <p:cNvSpPr txBox="1">
            <a:spLocks/>
          </p:cNvSpPr>
          <p:nvPr/>
        </p:nvSpPr>
        <p:spPr>
          <a:xfrm>
            <a:off x="6470460" y="4306616"/>
            <a:ext cx="2743200" cy="803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600" b="1" cap="all" dirty="0" smtClean="0">
                <a:solidFill>
                  <a:srgbClr val="5C5C5C"/>
                </a:solidFill>
                <a:latin typeface="Franklin Gothic Demi" panose="020B0703020102020204" pitchFamily="34" charset="0"/>
                <a:cs typeface="Arial" pitchFamily="34" charset="0"/>
              </a:rPr>
              <a:t>COURSES</a:t>
            </a:r>
            <a:endParaRPr lang="en-US" sz="2600" b="1" cap="all" dirty="0">
              <a:solidFill>
                <a:srgbClr val="5C5C5C"/>
              </a:solidFill>
              <a:latin typeface="Franklin Gothic Demi" panose="020B0703020102020204" pitchFamily="34" charset="0"/>
              <a:cs typeface="Arial" pitchFamily="34" charset="0"/>
            </a:endParaRPr>
          </a:p>
        </p:txBody>
      </p:sp>
      <p:cxnSp>
        <p:nvCxnSpPr>
          <p:cNvPr id="36" name="Straight Arrow Connector 35"/>
          <p:cNvCxnSpPr/>
          <p:nvPr/>
        </p:nvCxnSpPr>
        <p:spPr>
          <a:xfrm flipH="1">
            <a:off x="4844026" y="4770807"/>
            <a:ext cx="2155717" cy="780284"/>
          </a:xfrm>
          <a:prstGeom prst="straightConnector1">
            <a:avLst/>
          </a:prstGeom>
          <a:ln w="38100">
            <a:solidFill>
              <a:srgbClr val="00BFB3"/>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7" name="Title 1"/>
          <p:cNvSpPr txBox="1">
            <a:spLocks/>
          </p:cNvSpPr>
          <p:nvPr/>
        </p:nvSpPr>
        <p:spPr>
          <a:xfrm>
            <a:off x="7283467" y="5763709"/>
            <a:ext cx="3844345" cy="804112"/>
          </a:xfrm>
          <a:prstGeom prst="rect">
            <a:avLst/>
          </a:prstGeom>
        </p:spPr>
        <p:txBody>
          <a:bodyPr vert="horz" lIns="91440" tIns="45720" rIns="91440" bIns="45720" rtlCol="0" anchor="ctr">
            <a:noAutofit/>
          </a:bodyPr>
          <a:lstStyle>
            <a:defPPr>
              <a:defRPr lang="en-US"/>
            </a:defPPr>
            <a:lvl1pPr>
              <a:spcBef>
                <a:spcPct val="0"/>
              </a:spcBef>
              <a:buNone/>
              <a:defRPr sz="3000" b="1" cap="all">
                <a:solidFill>
                  <a:srgbClr val="302169"/>
                </a:solidFill>
                <a:latin typeface="Franklin Gothic Demi" panose="020B0703020102020204" pitchFamily="34" charset="0"/>
                <a:ea typeface="+mj-ea"/>
                <a:cs typeface="Arial" pitchFamily="34" charset="0"/>
              </a:defRPr>
            </a:lvl1pPr>
          </a:lstStyle>
          <a:p>
            <a:r>
              <a:rPr lang="en-US" altLang="en-US" sz="2600" dirty="0">
                <a:solidFill>
                  <a:srgbClr val="5C5C5C"/>
                </a:solidFill>
              </a:rPr>
              <a:t>Activities</a:t>
            </a:r>
            <a:r>
              <a:rPr lang="en-US" altLang="en-US" sz="2400" dirty="0" smtClean="0">
                <a:solidFill>
                  <a:srgbClr val="5C5C5C"/>
                </a:solidFill>
              </a:rPr>
              <a:t> </a:t>
            </a:r>
            <a:r>
              <a:rPr lang="en-US" altLang="en-US" sz="2400" dirty="0" smtClean="0">
                <a:solidFill>
                  <a:srgbClr val="002060"/>
                </a:solidFill>
              </a:rPr>
              <a:t/>
            </a:r>
            <a:br>
              <a:rPr lang="en-US" altLang="en-US" sz="2400" dirty="0" smtClean="0">
                <a:solidFill>
                  <a:srgbClr val="002060"/>
                </a:solidFill>
              </a:rPr>
            </a:br>
            <a:endParaRPr lang="en-US" sz="2400" dirty="0">
              <a:solidFill>
                <a:srgbClr val="002060"/>
              </a:solidFill>
            </a:endParaRPr>
          </a:p>
        </p:txBody>
      </p:sp>
      <p:cxnSp>
        <p:nvCxnSpPr>
          <p:cNvPr id="38" name="Straight Arrow Connector 37"/>
          <p:cNvCxnSpPr/>
          <p:nvPr/>
        </p:nvCxnSpPr>
        <p:spPr>
          <a:xfrm flipH="1" flipV="1">
            <a:off x="6625401" y="5942424"/>
            <a:ext cx="658066" cy="29810"/>
          </a:xfrm>
          <a:prstGeom prst="straightConnector1">
            <a:avLst/>
          </a:prstGeom>
          <a:ln w="38100">
            <a:solidFill>
              <a:srgbClr val="00BFB3"/>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Title 1"/>
          <p:cNvSpPr txBox="1">
            <a:spLocks/>
          </p:cNvSpPr>
          <p:nvPr/>
        </p:nvSpPr>
        <p:spPr>
          <a:xfrm>
            <a:off x="522327" y="5598349"/>
            <a:ext cx="1138425" cy="4564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cap="all" dirty="0" smtClean="0">
                <a:solidFill>
                  <a:srgbClr val="5C5C5C"/>
                </a:solidFill>
                <a:latin typeface="Franklin Gothic Demi" panose="020B0703020102020204" pitchFamily="34" charset="0"/>
                <a:cs typeface="Arial" pitchFamily="34" charset="0"/>
              </a:rPr>
              <a:t>size</a:t>
            </a:r>
            <a:endParaRPr lang="en-US" sz="2600" b="1" cap="all" dirty="0">
              <a:solidFill>
                <a:srgbClr val="5C5C5C"/>
              </a:solidFill>
              <a:latin typeface="Franklin Gothic Demi" panose="020B0703020102020204" pitchFamily="34" charset="0"/>
              <a:cs typeface="Arial" pitchFamily="34" charset="0"/>
            </a:endParaRPr>
          </a:p>
        </p:txBody>
      </p:sp>
      <p:cxnSp>
        <p:nvCxnSpPr>
          <p:cNvPr id="40" name="Straight Arrow Connector 39"/>
          <p:cNvCxnSpPr/>
          <p:nvPr/>
        </p:nvCxnSpPr>
        <p:spPr>
          <a:xfrm flipV="1">
            <a:off x="1329091" y="5763709"/>
            <a:ext cx="1074322" cy="62875"/>
          </a:xfrm>
          <a:prstGeom prst="straightConnector1">
            <a:avLst/>
          </a:prstGeom>
          <a:ln w="38100">
            <a:solidFill>
              <a:srgbClr val="00BFB3"/>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Title 1"/>
          <p:cNvSpPr txBox="1">
            <a:spLocks/>
          </p:cNvSpPr>
          <p:nvPr/>
        </p:nvSpPr>
        <p:spPr>
          <a:xfrm>
            <a:off x="0" y="3460447"/>
            <a:ext cx="1981200" cy="7879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b="1" cap="all" dirty="0" smtClean="0">
                <a:solidFill>
                  <a:srgbClr val="5C5C5C"/>
                </a:solidFill>
                <a:latin typeface="Franklin Gothic Demi" panose="020B0703020102020204" pitchFamily="34" charset="0"/>
                <a:cs typeface="Arial" pitchFamily="34" charset="0"/>
              </a:rPr>
              <a:t>School </a:t>
            </a:r>
            <a:br>
              <a:rPr lang="en-US" altLang="en-US" sz="2000" b="1" cap="all" dirty="0" smtClean="0">
                <a:solidFill>
                  <a:srgbClr val="5C5C5C"/>
                </a:solidFill>
                <a:latin typeface="Franklin Gothic Demi" panose="020B0703020102020204" pitchFamily="34" charset="0"/>
                <a:cs typeface="Arial" pitchFamily="34" charset="0"/>
              </a:rPr>
            </a:br>
            <a:r>
              <a:rPr lang="en-US" altLang="en-US" sz="2000" b="1" cap="all" dirty="0" smtClean="0">
                <a:solidFill>
                  <a:srgbClr val="5C5C5C"/>
                </a:solidFill>
                <a:latin typeface="Franklin Gothic Demi" panose="020B0703020102020204" pitchFamily="34" charset="0"/>
                <a:cs typeface="Arial" pitchFamily="34" charset="0"/>
              </a:rPr>
              <a:t>performance</a:t>
            </a:r>
            <a:endParaRPr lang="en-US" sz="2000" b="1" cap="all" dirty="0">
              <a:solidFill>
                <a:srgbClr val="5C5C5C"/>
              </a:solidFill>
              <a:latin typeface="Franklin Gothic Demi" panose="020B0703020102020204" pitchFamily="34" charset="0"/>
              <a:cs typeface="Arial" pitchFamily="34" charset="0"/>
            </a:endParaRPr>
          </a:p>
        </p:txBody>
      </p:sp>
      <p:cxnSp>
        <p:nvCxnSpPr>
          <p:cNvPr id="42" name="Straight Arrow Connector 41"/>
          <p:cNvCxnSpPr/>
          <p:nvPr/>
        </p:nvCxnSpPr>
        <p:spPr>
          <a:xfrm>
            <a:off x="1044017" y="4263263"/>
            <a:ext cx="1394383" cy="445246"/>
          </a:xfrm>
          <a:prstGeom prst="straightConnector1">
            <a:avLst/>
          </a:prstGeom>
          <a:ln w="38100">
            <a:solidFill>
              <a:srgbClr val="00BFB3"/>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605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E6063F42D8B5488F47F3AA79CAC83C" ma:contentTypeVersion="0" ma:contentTypeDescription="Create a new document." ma:contentTypeScope="" ma:versionID="d7f31e0dadd7a93bf3687acfa393252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B8C069E-52FC-4359-981F-C9C0D44268DC}">
  <ds:schemaRefs>
    <ds:schemaRef ds:uri="http://schemas.microsoft.com/sharepoint/v3/contenttype/forms"/>
  </ds:schemaRefs>
</ds:datastoreItem>
</file>

<file path=customXml/itemProps2.xml><?xml version="1.0" encoding="utf-8"?>
<ds:datastoreItem xmlns:ds="http://schemas.openxmlformats.org/officeDocument/2006/customXml" ds:itemID="{D00BB98D-976C-4C2C-A615-949099B15137}">
  <ds:schemaRefs>
    <ds:schemaRef ds:uri="http://schemas.microsoft.com/office/2006/documentManagement/types"/>
    <ds:schemaRef ds:uri="http://www.w3.org/XML/1998/namespace"/>
    <ds:schemaRef ds:uri="http://purl.org/dc/dcmitype/"/>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63922A3-9745-45D6-8259-D413DB6A06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Office Theme</Template>
  <TotalTime>1721</TotalTime>
  <Words>1293</Words>
  <Application>Microsoft Office PowerPoint</Application>
  <PresentationFormat>On-screen Show (4:3)</PresentationFormat>
  <Paragraphs>180</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ＭＳ Ｐゴシック</vt:lpstr>
      <vt:lpstr>Arial</vt:lpstr>
      <vt:lpstr>Calibri</vt:lpstr>
      <vt:lpstr>Calibri Light</vt:lpstr>
      <vt:lpstr>Franklin Gothic Book</vt:lpstr>
      <vt:lpstr>Franklin Gothic Demi</vt:lpstr>
      <vt:lpstr>Franklin Gothic Medium</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NYCDOE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Vikram Mukhija</dc:creator>
  <cp:lastModifiedBy>Admin</cp:lastModifiedBy>
  <cp:revision>175</cp:revision>
  <cp:lastPrinted>2018-05-23T18:38:06Z</cp:lastPrinted>
  <dcterms:created xsi:type="dcterms:W3CDTF">2015-09-18T20:05:49Z</dcterms:created>
  <dcterms:modified xsi:type="dcterms:W3CDTF">2018-05-23T18:53:20Z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0x01010023E6063F42D8B5488F47F3AA79CAC83C</vt:lpwstr>
  </property>
</Properties>
</file>